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handoutMasterIdLst>
    <p:handoutMasterId r:id="rId24"/>
  </p:handoutMasterIdLst>
  <p:sldIdLst>
    <p:sldId id="256" r:id="rId2"/>
    <p:sldId id="272" r:id="rId3"/>
    <p:sldId id="257" r:id="rId4"/>
    <p:sldId id="258" r:id="rId5"/>
    <p:sldId id="259" r:id="rId6"/>
    <p:sldId id="260" r:id="rId7"/>
    <p:sldId id="261" r:id="rId8"/>
    <p:sldId id="262" r:id="rId9"/>
    <p:sldId id="263" r:id="rId10"/>
    <p:sldId id="264" r:id="rId11"/>
    <p:sldId id="265" r:id="rId12"/>
    <p:sldId id="279" r:id="rId13"/>
    <p:sldId id="266" r:id="rId14"/>
    <p:sldId id="267" r:id="rId15"/>
    <p:sldId id="268" r:id="rId16"/>
    <p:sldId id="269" r:id="rId17"/>
    <p:sldId id="270" r:id="rId18"/>
    <p:sldId id="278" r:id="rId19"/>
    <p:sldId id="273" r:id="rId20"/>
    <p:sldId id="274" r:id="rId21"/>
    <p:sldId id="275" r:id="rId22"/>
    <p:sldId id="276" r:id="rId23"/>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1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18830" cy="493315"/>
          </a:xfrm>
          <a:prstGeom prst="rect">
            <a:avLst/>
          </a:prstGeom>
        </p:spPr>
        <p:txBody>
          <a:bodyPr vert="horz" lIns="90318" tIns="45160" rIns="90318" bIns="45160" rtlCol="0"/>
          <a:lstStyle>
            <a:lvl1pPr algn="l">
              <a:defRPr sz="1200"/>
            </a:lvl1pPr>
          </a:lstStyle>
          <a:p>
            <a:endParaRPr lang="en-US"/>
          </a:p>
        </p:txBody>
      </p:sp>
      <p:sp>
        <p:nvSpPr>
          <p:cNvPr id="3" name="Date Placeholder 2"/>
          <p:cNvSpPr>
            <a:spLocks noGrp="1"/>
          </p:cNvSpPr>
          <p:nvPr>
            <p:ph type="dt" sz="quarter" idx="1"/>
          </p:nvPr>
        </p:nvSpPr>
        <p:spPr>
          <a:xfrm>
            <a:off x="3815375" y="1"/>
            <a:ext cx="2918830" cy="493315"/>
          </a:xfrm>
          <a:prstGeom prst="rect">
            <a:avLst/>
          </a:prstGeom>
        </p:spPr>
        <p:txBody>
          <a:bodyPr vert="horz" lIns="90318" tIns="45160" rIns="90318" bIns="45160" rtlCol="0"/>
          <a:lstStyle>
            <a:lvl1pPr algn="r">
              <a:defRPr sz="1200"/>
            </a:lvl1pPr>
          </a:lstStyle>
          <a:p>
            <a:fld id="{70900C10-51D7-472A-ABB8-FF6C7D23989D}" type="datetimeFigureOut">
              <a:rPr lang="en-US" smtClean="0"/>
              <a:t>12/30/2019</a:t>
            </a:fld>
            <a:endParaRPr lang="en-US"/>
          </a:p>
        </p:txBody>
      </p:sp>
      <p:sp>
        <p:nvSpPr>
          <p:cNvPr id="4" name="Footer Placeholder 3"/>
          <p:cNvSpPr>
            <a:spLocks noGrp="1"/>
          </p:cNvSpPr>
          <p:nvPr>
            <p:ph type="ftr" sz="quarter" idx="2"/>
          </p:nvPr>
        </p:nvSpPr>
        <p:spPr>
          <a:xfrm>
            <a:off x="1" y="9371286"/>
            <a:ext cx="2918830" cy="493315"/>
          </a:xfrm>
          <a:prstGeom prst="rect">
            <a:avLst/>
          </a:prstGeom>
        </p:spPr>
        <p:txBody>
          <a:bodyPr vert="horz" lIns="90318" tIns="45160" rIns="90318" bIns="45160" rtlCol="0" anchor="b"/>
          <a:lstStyle>
            <a:lvl1pPr algn="l">
              <a:defRPr sz="1200"/>
            </a:lvl1pPr>
          </a:lstStyle>
          <a:p>
            <a:endParaRPr lang="en-US"/>
          </a:p>
        </p:txBody>
      </p:sp>
      <p:sp>
        <p:nvSpPr>
          <p:cNvPr id="5" name="Slide Number Placeholder 4"/>
          <p:cNvSpPr>
            <a:spLocks noGrp="1"/>
          </p:cNvSpPr>
          <p:nvPr>
            <p:ph type="sldNum" sz="quarter" idx="3"/>
          </p:nvPr>
        </p:nvSpPr>
        <p:spPr>
          <a:xfrm>
            <a:off x="3815375" y="9371286"/>
            <a:ext cx="2918830" cy="493315"/>
          </a:xfrm>
          <a:prstGeom prst="rect">
            <a:avLst/>
          </a:prstGeom>
        </p:spPr>
        <p:txBody>
          <a:bodyPr vert="horz" lIns="90318" tIns="45160" rIns="90318" bIns="45160" rtlCol="0" anchor="b"/>
          <a:lstStyle>
            <a:lvl1pPr algn="r">
              <a:defRPr sz="1200"/>
            </a:lvl1pPr>
          </a:lstStyle>
          <a:p>
            <a:fld id="{6060373B-2D47-4DD0-A893-4EBBFDE338BB}" type="slidenum">
              <a:rPr lang="en-US" smtClean="0"/>
              <a:t>‹#›</a:t>
            </a:fld>
            <a:endParaRPr lang="en-US"/>
          </a:p>
        </p:txBody>
      </p:sp>
    </p:spTree>
    <p:extLst>
      <p:ext uri="{BB962C8B-B14F-4D97-AF65-F5344CB8AC3E}">
        <p14:creationId xmlns:p14="http://schemas.microsoft.com/office/powerpoint/2010/main" val="282791160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31C852-974D-46B3-97DE-05E56F66F058}"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31C852-974D-46B3-97DE-05E56F66F058}"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31C852-974D-46B3-97DE-05E56F66F058}"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31C852-974D-46B3-97DE-05E56F66F058}"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31C852-974D-46B3-97DE-05E56F66F058}" type="datetimeFigureOut">
              <a:rPr lang="en-US" smtClean="0"/>
              <a:t>12/30/2019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31C852-974D-46B3-97DE-05E56F66F058}" type="datetimeFigureOut">
              <a:rPr lang="en-US" smtClean="0"/>
              <a:t>12/30/2019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31C852-974D-46B3-97DE-05E56F66F058}" type="datetimeFigureOut">
              <a:rPr lang="en-US" smtClean="0"/>
              <a:t>12/30/2019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31C852-974D-46B3-97DE-05E56F66F058}" type="datetimeFigureOut">
              <a:rPr lang="en-US" smtClean="0"/>
              <a:t>12/30/2019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1C852-974D-46B3-97DE-05E56F66F058}" type="datetimeFigureOut">
              <a:rPr lang="en-US" smtClean="0"/>
              <a:t>12/30/2019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AE8A1A-D8C6-4B33-AA0A-BC5E525EA97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1C852-974D-46B3-97DE-05E56F66F058}" type="datetimeFigureOut">
              <a:rPr lang="en-US" smtClean="0"/>
              <a:t>12/30/2019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AE8A1A-D8C6-4B33-AA0A-BC5E525EA973}" type="slidenum">
              <a:rPr lang="en-US" smtClean="0"/>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A31C852-974D-46B3-97DE-05E56F66F058}" type="datetimeFigureOut">
              <a:rPr lang="en-US" smtClean="0"/>
              <a:t>12/30/2019</a:t>
            </a:fld>
            <a:endParaRPr lang="en-US"/>
          </a:p>
        </p:txBody>
      </p:sp>
      <p:sp>
        <p:nvSpPr>
          <p:cNvPr id="9" name="Slide Number Placeholder 8"/>
          <p:cNvSpPr>
            <a:spLocks noGrp="1"/>
          </p:cNvSpPr>
          <p:nvPr>
            <p:ph type="sldNum" sz="quarter" idx="11"/>
          </p:nvPr>
        </p:nvSpPr>
        <p:spPr/>
        <p:txBody>
          <a:bodyPr/>
          <a:lstStyle/>
          <a:p>
            <a:fld id="{D1AE8A1A-D8C6-4B33-AA0A-BC5E525EA973}"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1AE8A1A-D8C6-4B33-AA0A-BC5E525EA973}" type="slidenum">
              <a:rPr lang="en-US" smtClean="0"/>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4A31C852-974D-46B3-97DE-05E56F66F058}" type="datetimeFigureOut">
              <a:rPr lang="en-US" smtClean="0"/>
              <a:t>12/30/2019</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1927"/>
            <a:ext cx="2669618" cy="1112837"/>
          </a:xfrm>
        </p:spPr>
        <p:txBody>
          <a:bodyPr>
            <a:normAutofit/>
          </a:bodyPr>
          <a:lstStyle/>
          <a:p>
            <a:r>
              <a:rPr lang="en-US" sz="3200" dirty="0" smtClean="0"/>
              <a:t>Lecture-3</a:t>
            </a:r>
            <a:endParaRPr lang="en-US" sz="3200" dirty="0"/>
          </a:p>
        </p:txBody>
      </p:sp>
      <p:sp>
        <p:nvSpPr>
          <p:cNvPr id="3" name="Subtitle 2"/>
          <p:cNvSpPr>
            <a:spLocks noGrp="1"/>
          </p:cNvSpPr>
          <p:nvPr>
            <p:ph type="subTitle" idx="1"/>
          </p:nvPr>
        </p:nvSpPr>
        <p:spPr>
          <a:xfrm>
            <a:off x="0" y="2895600"/>
            <a:ext cx="3057545" cy="1066800"/>
          </a:xfrm>
        </p:spPr>
        <p:txBody>
          <a:bodyPr>
            <a:normAutofit fontScale="92500" lnSpcReduction="10000"/>
          </a:bodyPr>
          <a:lstStyle/>
          <a:p>
            <a:pPr algn="l"/>
            <a:r>
              <a:rPr lang="en-US" sz="3600" b="1" dirty="0" smtClean="0">
                <a:solidFill>
                  <a:schemeClr val="tx1"/>
                </a:solidFill>
              </a:rPr>
              <a:t>Geographical                         Background</a:t>
            </a:r>
            <a:endParaRPr lang="en-US" sz="3600" b="1"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545" y="0"/>
            <a:ext cx="9134455" cy="6858000"/>
          </a:xfrm>
          <a:prstGeom prst="rect">
            <a:avLst/>
          </a:prstGeom>
        </p:spPr>
      </p:pic>
    </p:spTree>
    <p:extLst>
      <p:ext uri="{BB962C8B-B14F-4D97-AF65-F5344CB8AC3E}">
        <p14:creationId xmlns:p14="http://schemas.microsoft.com/office/powerpoint/2010/main" val="171777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878" y="581891"/>
            <a:ext cx="5723906" cy="6276109"/>
          </a:xfrm>
        </p:spPr>
        <p:txBody>
          <a:bodyPr>
            <a:normAutofit fontScale="85000" lnSpcReduction="20000"/>
          </a:bodyPr>
          <a:lstStyle/>
          <a:p>
            <a:pPr marL="114300" indent="0">
              <a:buNone/>
            </a:pPr>
            <a:r>
              <a:rPr lang="en-US" sz="3000" b="1" dirty="0" smtClean="0">
                <a:latin typeface="Times New Roman" panose="02020603050405020304" pitchFamily="18" charset="0"/>
                <a:cs typeface="Times New Roman" panose="02020603050405020304" pitchFamily="18" charset="0"/>
              </a:rPr>
              <a:t>1.1 Chittagong </a:t>
            </a:r>
            <a:r>
              <a:rPr lang="en-US" sz="3000" b="1" dirty="0">
                <a:latin typeface="Times New Roman" panose="02020603050405020304" pitchFamily="18" charset="0"/>
                <a:cs typeface="Times New Roman" panose="02020603050405020304" pitchFamily="18" charset="0"/>
              </a:rPr>
              <a:t>hill tracks</a:t>
            </a: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High north-south striking hill ranges occupy wholly the districts of </a:t>
            </a:r>
            <a:r>
              <a:rPr lang="en-US" dirty="0" err="1">
                <a:latin typeface="Times New Roman" panose="02020603050405020304" pitchFamily="18" charset="0"/>
                <a:cs typeface="Times New Roman" panose="02020603050405020304" pitchFamily="18" charset="0"/>
              </a:rPr>
              <a:t>Chottogram</a:t>
            </a:r>
            <a:r>
              <a:rPr lang="en-US" dirty="0">
                <a:latin typeface="Times New Roman" panose="02020603050405020304" pitchFamily="18" charset="0"/>
                <a:cs typeface="Times New Roman" panose="02020603050405020304" pitchFamily="18" charset="0"/>
              </a:rPr>
              <a:t>, Cox’s Bazar and the hill track districts. The hills becomes higher towards east reaching a maximum height of 1000m.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lowest ranges generally follow the eastern coast of the Bay of Bengal from </a:t>
            </a:r>
            <a:r>
              <a:rPr lang="en-US" dirty="0" err="1">
                <a:latin typeface="Times New Roman" panose="02020603050405020304" pitchFamily="18" charset="0"/>
                <a:cs typeface="Times New Roman" panose="02020603050405020304" pitchFamily="18" charset="0"/>
              </a:rPr>
              <a:t>Feni</a:t>
            </a:r>
            <a:r>
              <a:rPr lang="en-US" dirty="0">
                <a:latin typeface="Times New Roman" panose="02020603050405020304" pitchFamily="18" charset="0"/>
                <a:cs typeface="Times New Roman" panose="02020603050405020304" pitchFamily="18" charset="0"/>
              </a:rPr>
              <a:t> river to </a:t>
            </a:r>
            <a:r>
              <a:rPr lang="en-US" dirty="0" err="1">
                <a:latin typeface="Times New Roman" panose="02020603050405020304" pitchFamily="18" charset="0"/>
                <a:cs typeface="Times New Roman" panose="02020603050405020304" pitchFamily="18" charset="0"/>
              </a:rPr>
              <a:t>Naf</a:t>
            </a:r>
            <a:r>
              <a:rPr lang="en-US" dirty="0">
                <a:latin typeface="Times New Roman" panose="02020603050405020304" pitchFamily="18" charset="0"/>
                <a:cs typeface="Times New Roman" panose="02020603050405020304" pitchFamily="18" charset="0"/>
              </a:rPr>
              <a:t> river and continue southwards across the </a:t>
            </a:r>
            <a:r>
              <a:rPr lang="en-US" dirty="0" err="1">
                <a:latin typeface="Times New Roman" panose="02020603050405020304" pitchFamily="18" charset="0"/>
                <a:cs typeface="Times New Roman" panose="02020603050405020304" pitchFamily="18" charset="0"/>
              </a:rPr>
              <a:t>Mayanmar</a:t>
            </a:r>
            <a:r>
              <a:rPr lang="en-US" dirty="0">
                <a:latin typeface="Times New Roman" panose="02020603050405020304" pitchFamily="18" charset="0"/>
                <a:cs typeface="Times New Roman" panose="02020603050405020304" pitchFamily="18" charset="0"/>
              </a:rPr>
              <a:t> border. Most of the </a:t>
            </a:r>
            <a:r>
              <a:rPr lang="en-US" dirty="0" err="1">
                <a:latin typeface="Times New Roman" panose="02020603050405020304" pitchFamily="18" charset="0"/>
                <a:cs typeface="Times New Roman" panose="02020603050405020304" pitchFamily="18" charset="0"/>
              </a:rPr>
              <a:t>Moheskhali</a:t>
            </a:r>
            <a:r>
              <a:rPr lang="en-US" dirty="0">
                <a:latin typeface="Times New Roman" panose="02020603050405020304" pitchFamily="18" charset="0"/>
                <a:cs typeface="Times New Roman" panose="02020603050405020304" pitchFamily="18" charset="0"/>
              </a:rPr>
              <a:t> Island belongs to this hilly region.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There is a narrow strip of coastal plain in the </a:t>
            </a:r>
            <a:r>
              <a:rPr lang="en-US" dirty="0" err="1">
                <a:latin typeface="Times New Roman" panose="02020603050405020304" pitchFamily="18" charset="0"/>
                <a:cs typeface="Times New Roman" panose="02020603050405020304" pitchFamily="18" charset="0"/>
              </a:rPr>
              <a:t>Chottogram</a:t>
            </a:r>
            <a:r>
              <a:rPr lang="en-US" dirty="0">
                <a:latin typeface="Times New Roman" panose="02020603050405020304" pitchFamily="18" charset="0"/>
                <a:cs typeface="Times New Roman" panose="02020603050405020304" pitchFamily="18" charset="0"/>
              </a:rPr>
              <a:t> District and a very narrow strip of beach from Cox’s Bazar to </a:t>
            </a:r>
            <a:r>
              <a:rPr lang="en-US" dirty="0" err="1">
                <a:latin typeface="Times New Roman" panose="02020603050405020304" pitchFamily="18" charset="0"/>
                <a:cs typeface="Times New Roman" panose="02020603050405020304" pitchFamily="18" charset="0"/>
              </a:rPr>
              <a:t>Teknaf</a:t>
            </a:r>
            <a:r>
              <a:rPr lang="en-US" dirty="0">
                <a:latin typeface="Times New Roman" panose="02020603050405020304" pitchFamily="18" charset="0"/>
                <a:cs typeface="Times New Roman" panose="02020603050405020304" pitchFamily="18" charset="0"/>
              </a:rPr>
              <a:t>, between the hills and the Bay of Bengal. </a:t>
            </a:r>
            <a:r>
              <a:rPr lang="en-US" dirty="0" err="1">
                <a:latin typeface="Times New Roman" panose="02020603050405020304" pitchFamily="18" charset="0"/>
                <a:cs typeface="Times New Roman" panose="02020603050405020304" pitchFamily="18" charset="0"/>
              </a:rPr>
              <a:t>Chokoria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Sundarban</a:t>
            </a:r>
            <a:r>
              <a:rPr lang="en-US" dirty="0">
                <a:latin typeface="Times New Roman" panose="02020603050405020304" pitchFamily="18" charset="0"/>
                <a:cs typeface="Times New Roman" panose="02020603050405020304" pitchFamily="18" charset="0"/>
              </a:rPr>
              <a:t> and the associated Mud flat area is a small delta of the </a:t>
            </a:r>
            <a:r>
              <a:rPr lang="en-US" dirty="0" err="1">
                <a:latin typeface="Times New Roman" panose="02020603050405020304" pitchFamily="18" charset="0"/>
                <a:cs typeface="Times New Roman" panose="02020603050405020304" pitchFamily="18" charset="0"/>
              </a:rPr>
              <a:t>Matamuhuri</a:t>
            </a:r>
            <a:r>
              <a:rPr lang="en-US" dirty="0">
                <a:latin typeface="Times New Roman" panose="02020603050405020304" pitchFamily="18" charset="0"/>
                <a:cs typeface="Times New Roman" panose="02020603050405020304" pitchFamily="18" charset="0"/>
              </a:rPr>
              <a:t> river.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Towards the east, the ranges get higher and the slop steeper until they reach the highest hill range in the east that marks the boundary between Bangladesh, </a:t>
            </a:r>
            <a:r>
              <a:rPr lang="en-US" dirty="0" err="1">
                <a:latin typeface="Times New Roman" panose="02020603050405020304" pitchFamily="18" charset="0"/>
                <a:cs typeface="Times New Roman" panose="02020603050405020304" pitchFamily="18" charset="0"/>
              </a:rPr>
              <a:t>Mayanmar</a:t>
            </a:r>
            <a:r>
              <a:rPr lang="en-US" dirty="0">
                <a:latin typeface="Times New Roman" panose="02020603050405020304" pitchFamily="18" charset="0"/>
                <a:cs typeface="Times New Roman" panose="02020603050405020304" pitchFamily="18" charset="0"/>
              </a:rPr>
              <a:t> and India.</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p>
        </p:txBody>
      </p:sp>
      <p:pic>
        <p:nvPicPr>
          <p:cNvPr id="3" name="Picture 2"/>
          <p:cNvPicPr>
            <a:picLocks noChangeAspect="1"/>
          </p:cNvPicPr>
          <p:nvPr/>
        </p:nvPicPr>
        <p:blipFill>
          <a:blip r:embed="rId2"/>
          <a:stretch>
            <a:fillRect/>
          </a:stretch>
        </p:blipFill>
        <p:spPr>
          <a:xfrm>
            <a:off x="6224459" y="0"/>
            <a:ext cx="4968226" cy="6858000"/>
          </a:xfrm>
          <a:prstGeom prst="rect">
            <a:avLst/>
          </a:prstGeom>
        </p:spPr>
      </p:pic>
    </p:spTree>
    <p:extLst>
      <p:ext uri="{BB962C8B-B14F-4D97-AF65-F5344CB8AC3E}">
        <p14:creationId xmlns:p14="http://schemas.microsoft.com/office/powerpoint/2010/main" val="79255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427512"/>
            <a:ext cx="10160000" cy="2208810"/>
          </a:xfrm>
        </p:spPr>
        <p:txBody>
          <a:bodyPr>
            <a:normAutofit fontScale="92500" lnSpcReduction="10000"/>
          </a:bodyPr>
          <a:lstStyle/>
          <a:p>
            <a:pPr marL="114300" indent="0">
              <a:buNone/>
            </a:pPr>
            <a:r>
              <a:rPr lang="en-US" sz="2800" b="1" dirty="0" smtClean="0">
                <a:latin typeface="Times New Roman" panose="02020603050405020304" pitchFamily="18" charset="0"/>
                <a:cs typeface="Times New Roman" panose="02020603050405020304" pitchFamily="18" charset="0"/>
              </a:rPr>
              <a:t>1.2 Hill </a:t>
            </a:r>
            <a:r>
              <a:rPr lang="en-US" sz="2800" b="1" dirty="0">
                <a:latin typeface="Times New Roman" panose="02020603050405020304" pitchFamily="18" charset="0"/>
                <a:cs typeface="Times New Roman" panose="02020603050405020304" pitchFamily="18" charset="0"/>
              </a:rPr>
              <a:t>ranges of Northern Sylhet:</a:t>
            </a:r>
            <a:br>
              <a:rPr lang="en-US" sz="2800" b="1"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Some of the hill ranges of the Chittagong and the Hill Tract districts continue northward across the Indian State of Tripura and from the hill ranges of northeastern Sylhet region. These hill ranges attain a much lower elevation and slope more gently than their continuation in the Chittagong and the Hill Tract districts.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407261" y="2162362"/>
            <a:ext cx="6784739" cy="4487822"/>
          </a:xfrm>
          <a:prstGeom prst="rect">
            <a:avLst/>
          </a:prstGeom>
        </p:spPr>
      </p:pic>
      <p:pic>
        <p:nvPicPr>
          <p:cNvPr id="4" name="Picture 3"/>
          <p:cNvPicPr>
            <a:picLocks noChangeAspect="1"/>
          </p:cNvPicPr>
          <p:nvPr/>
        </p:nvPicPr>
        <p:blipFill>
          <a:blip r:embed="rId3"/>
          <a:stretch>
            <a:fillRect/>
          </a:stretch>
        </p:blipFill>
        <p:spPr>
          <a:xfrm>
            <a:off x="144463" y="2695863"/>
            <a:ext cx="5262798" cy="3420819"/>
          </a:xfrm>
          <a:prstGeom prst="rect">
            <a:avLst/>
          </a:prstGeom>
        </p:spPr>
      </p:pic>
    </p:spTree>
    <p:extLst>
      <p:ext uri="{BB962C8B-B14F-4D97-AF65-F5344CB8AC3E}">
        <p14:creationId xmlns:p14="http://schemas.microsoft.com/office/powerpoint/2010/main" val="31317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2655" y="814511"/>
            <a:ext cx="5045692" cy="5171705"/>
          </a:xfrm>
        </p:spPr>
        <p:txBody>
          <a:bodyPr>
            <a:normAutofit/>
          </a:bodyPr>
          <a:lstStyle/>
          <a:p>
            <a:pPr marL="114300" indent="0">
              <a:buNone/>
            </a:pPr>
            <a:r>
              <a:rPr lang="en-US" sz="2800" b="1" dirty="0"/>
              <a:t>1.3 Hills along the Narrow strip of Sylhet and </a:t>
            </a:r>
            <a:r>
              <a:rPr lang="en-US" sz="2800" b="1" dirty="0" err="1"/>
              <a:t>Mymensing</a:t>
            </a:r>
            <a:r>
              <a:rPr lang="en-US" sz="2800" b="1" dirty="0"/>
              <a:t> Districts</a:t>
            </a:r>
            <a:br>
              <a:rPr lang="en-US" sz="2800" b="1" dirty="0"/>
            </a:br>
            <a:r>
              <a:rPr lang="en-US" dirty="0"/>
              <a:t>The narrow strip of </a:t>
            </a:r>
            <a:r>
              <a:rPr lang="en-US" dirty="0" smtClean="0"/>
              <a:t>disconnections </a:t>
            </a:r>
            <a:r>
              <a:rPr lang="en-US" dirty="0"/>
              <a:t>low hill ranges extends from </a:t>
            </a:r>
            <a:r>
              <a:rPr lang="en-US" dirty="0" err="1"/>
              <a:t>Jaflong</a:t>
            </a:r>
            <a:r>
              <a:rPr lang="en-US" dirty="0"/>
              <a:t> in he east to </a:t>
            </a:r>
            <a:r>
              <a:rPr lang="en-US" dirty="0" err="1"/>
              <a:t>Bramaputra</a:t>
            </a:r>
            <a:r>
              <a:rPr lang="en-US" dirty="0"/>
              <a:t> river in the west. These hills do not form continuous range but constitute a chain of circular and elongated hillocks separated by Holocene alluvial valleys. Along the frontier of greater </a:t>
            </a:r>
            <a:r>
              <a:rPr lang="en-US" dirty="0" err="1"/>
              <a:t>Mymensing</a:t>
            </a:r>
            <a:r>
              <a:rPr lang="en-US" dirty="0"/>
              <a:t> these hills from series of circular and elongated hillocks. </a:t>
            </a:r>
          </a:p>
          <a:p>
            <a:pPr marL="114300" indent="0">
              <a:buNone/>
            </a:pPr>
            <a:endParaRPr lang="en-US" dirty="0"/>
          </a:p>
        </p:txBody>
      </p:sp>
      <p:pic>
        <p:nvPicPr>
          <p:cNvPr id="4" name="Picture 3"/>
          <p:cNvPicPr>
            <a:picLocks noChangeAspect="1"/>
          </p:cNvPicPr>
          <p:nvPr/>
        </p:nvPicPr>
        <p:blipFill>
          <a:blip r:embed="rId2"/>
          <a:stretch>
            <a:fillRect/>
          </a:stretch>
        </p:blipFill>
        <p:spPr>
          <a:xfrm>
            <a:off x="211771" y="69429"/>
            <a:ext cx="4799616" cy="6661867"/>
          </a:xfrm>
          <a:prstGeom prst="rect">
            <a:avLst/>
          </a:prstGeom>
        </p:spPr>
      </p:pic>
    </p:spTree>
    <p:extLst>
      <p:ext uri="{BB962C8B-B14F-4D97-AF65-F5344CB8AC3E}">
        <p14:creationId xmlns:p14="http://schemas.microsoft.com/office/powerpoint/2010/main" val="1112441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4857" y="685799"/>
            <a:ext cx="7416799" cy="5787571"/>
          </a:xfrm>
        </p:spPr>
      </p:pic>
    </p:spTree>
    <p:extLst>
      <p:ext uri="{BB962C8B-B14F-4D97-AF65-F5344CB8AC3E}">
        <p14:creationId xmlns:p14="http://schemas.microsoft.com/office/powerpoint/2010/main" val="294067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76200"/>
            <a:ext cx="10018713" cy="751114"/>
          </a:xfrm>
        </p:spPr>
        <p:txBody>
          <a:bodyPr>
            <a:normAutofit/>
          </a:bodyPr>
          <a:lstStyle/>
          <a:p>
            <a:pPr marL="0" indent="0" algn="l"/>
            <a:r>
              <a:rPr lang="en-US" sz="3200" b="1" dirty="0">
                <a:latin typeface="Times New Roman" pitchFamily="18" charset="0"/>
                <a:cs typeface="Times New Roman" pitchFamily="18" charset="0"/>
              </a:rPr>
              <a:t>2. The Pleistocene Terrace or The Pleistocene Uplands</a:t>
            </a:r>
          </a:p>
        </p:txBody>
      </p:sp>
      <p:sp>
        <p:nvSpPr>
          <p:cNvPr id="3" name="Content Placeholder 2"/>
          <p:cNvSpPr>
            <a:spLocks noGrp="1"/>
          </p:cNvSpPr>
          <p:nvPr>
            <p:ph idx="1"/>
          </p:nvPr>
        </p:nvSpPr>
        <p:spPr>
          <a:xfrm>
            <a:off x="999401" y="855024"/>
            <a:ext cx="10018713" cy="5341257"/>
          </a:xfrm>
        </p:spPr>
        <p:txBody>
          <a:bodyPr>
            <a:normAutofit/>
          </a:bodyPr>
          <a:lstStyle/>
          <a:p>
            <a:pPr marL="0" indent="0" algn="just">
              <a:buNone/>
            </a:pPr>
            <a:r>
              <a:rPr lang="en-US" b="1" dirty="0" smtClean="0">
                <a:latin typeface="Times New Roman" pitchFamily="18" charset="0"/>
                <a:cs typeface="Times New Roman" pitchFamily="18" charset="0"/>
              </a:rPr>
              <a:t>2.1</a:t>
            </a:r>
            <a:r>
              <a:rPr lang="en-US" b="1" dirty="0">
                <a:latin typeface="Times New Roman" pitchFamily="18" charset="0"/>
                <a:cs typeface="Times New Roman" pitchFamily="18" charset="0"/>
              </a:rPr>
              <a:t>. The </a:t>
            </a:r>
            <a:r>
              <a:rPr lang="en-US" b="1" dirty="0" err="1">
                <a:latin typeface="Times New Roman" pitchFamily="18" charset="0"/>
                <a:cs typeface="Times New Roman" pitchFamily="18" charset="0"/>
              </a:rPr>
              <a:t>Barind</a:t>
            </a:r>
            <a:r>
              <a:rPr lang="en-US" b="1" dirty="0">
                <a:latin typeface="Times New Roman" pitchFamily="18" charset="0"/>
                <a:cs typeface="Times New Roman" pitchFamily="18" charset="0"/>
              </a:rPr>
              <a:t> Tract</a:t>
            </a:r>
          </a:p>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Barind</a:t>
            </a:r>
            <a:r>
              <a:rPr lang="en-US" dirty="0">
                <a:latin typeface="Times New Roman" pitchFamily="18" charset="0"/>
                <a:cs typeface="Times New Roman" pitchFamily="18" charset="0"/>
              </a:rPr>
              <a:t> Tract is located in the west of the Brahmaputra River.  It covers an area of 7680 sq. km in the </a:t>
            </a:r>
            <a:r>
              <a:rPr lang="en-US" dirty="0" err="1">
                <a:latin typeface="Times New Roman" pitchFamily="18" charset="0"/>
                <a:cs typeface="Times New Roman" pitchFamily="18" charset="0"/>
              </a:rPr>
              <a:t>Rajshahi</a:t>
            </a:r>
            <a:r>
              <a:rPr lang="en-US" dirty="0">
                <a:latin typeface="Times New Roman" pitchFamily="18" charset="0"/>
                <a:cs typeface="Times New Roman" pitchFamily="18" charset="0"/>
              </a:rPr>
              <a:t> division. </a:t>
            </a:r>
          </a:p>
          <a:p>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Barind</a:t>
            </a:r>
            <a:r>
              <a:rPr lang="en-US" dirty="0">
                <a:latin typeface="Times New Roman" pitchFamily="18" charset="0"/>
                <a:cs typeface="Times New Roman" pitchFamily="18" charset="0"/>
              </a:rPr>
              <a:t> Tract is the product of vertical movements of Pleistocene period and reaches as maximum height of 20 m above modern flood plains.</a:t>
            </a:r>
          </a:p>
          <a:p>
            <a:pPr marL="0" indent="0">
              <a:buNone/>
            </a:pPr>
            <a:r>
              <a:rPr lang="en-US" b="1" dirty="0">
                <a:latin typeface="Times New Roman" pitchFamily="18" charset="0"/>
                <a:cs typeface="Times New Roman" pitchFamily="18" charset="0"/>
              </a:rPr>
              <a:t>2.2 The </a:t>
            </a:r>
            <a:r>
              <a:rPr lang="en-US" b="1" dirty="0" err="1">
                <a:latin typeface="Times New Roman" pitchFamily="18" charset="0"/>
                <a:cs typeface="Times New Roman" pitchFamily="18" charset="0"/>
              </a:rPr>
              <a:t>Madhupur</a:t>
            </a:r>
            <a:r>
              <a:rPr lang="en-US" b="1" dirty="0">
                <a:latin typeface="Times New Roman" pitchFamily="18" charset="0"/>
                <a:cs typeface="Times New Roman" pitchFamily="18" charset="0"/>
              </a:rPr>
              <a:t> Tract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This area of about 4,058 sq. km. extends in Dhaka, </a:t>
            </a:r>
            <a:r>
              <a:rPr lang="en-US" dirty="0" err="1">
                <a:latin typeface="Times New Roman" pitchFamily="18" charset="0"/>
                <a:cs typeface="Times New Roman" pitchFamily="18" charset="0"/>
              </a:rPr>
              <a:t>Mymensingh</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Tangail</a:t>
            </a:r>
            <a:r>
              <a:rPr lang="en-US" dirty="0">
                <a:latin typeface="Times New Roman" pitchFamily="18" charset="0"/>
                <a:cs typeface="Times New Roman" pitchFamily="18" charset="0"/>
              </a:rPr>
              <a:t> districts.</a:t>
            </a:r>
          </a:p>
          <a:p>
            <a:r>
              <a:rPr lang="en-US" dirty="0">
                <a:latin typeface="Times New Roman" pitchFamily="18" charset="0"/>
                <a:cs typeface="Times New Roman" pitchFamily="18" charset="0"/>
              </a:rPr>
              <a:t> In the </a:t>
            </a:r>
            <a:r>
              <a:rPr lang="en-US" dirty="0" err="1">
                <a:latin typeface="Times New Roman" pitchFamily="18" charset="0"/>
                <a:cs typeface="Times New Roman" pitchFamily="18" charset="0"/>
              </a:rPr>
              <a:t>Madhupur</a:t>
            </a:r>
            <a:r>
              <a:rPr lang="en-US" dirty="0">
                <a:latin typeface="Times New Roman" pitchFamily="18" charset="0"/>
                <a:cs typeface="Times New Roman" pitchFamily="18" charset="0"/>
              </a:rPr>
              <a:t> Tract, reddish brown clay deposits are exposed on some north south trending elongated flat landmass abruptly elevated from the surrounding floodplains. </a:t>
            </a:r>
          </a:p>
          <a:p>
            <a:r>
              <a:rPr lang="en-US" dirty="0">
                <a:latin typeface="Times New Roman" pitchFamily="18" charset="0"/>
                <a:cs typeface="Times New Roman" pitchFamily="18" charset="0"/>
              </a:rPr>
              <a:t>In </a:t>
            </a:r>
            <a:r>
              <a:rPr lang="en-US" dirty="0" err="1">
                <a:latin typeface="Times New Roman" pitchFamily="18" charset="0"/>
                <a:cs typeface="Times New Roman" pitchFamily="18" charset="0"/>
              </a:rPr>
              <a:t>Madhupur</a:t>
            </a:r>
            <a:r>
              <a:rPr lang="en-US" dirty="0">
                <a:latin typeface="Times New Roman" pitchFamily="18" charset="0"/>
                <a:cs typeface="Times New Roman" pitchFamily="18" charset="0"/>
              </a:rPr>
              <a:t> Tract the landmass reaches a maximum height of 17 m from sea level.</a:t>
            </a:r>
          </a:p>
        </p:txBody>
      </p:sp>
    </p:spTree>
    <p:extLst>
      <p:ext uri="{BB962C8B-B14F-4D97-AF65-F5344CB8AC3E}">
        <p14:creationId xmlns:p14="http://schemas.microsoft.com/office/powerpoint/2010/main" val="466327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72029"/>
          </a:xfrm>
        </p:spPr>
        <p:txBody>
          <a:bodyPr>
            <a:normAutofit fontScale="90000"/>
          </a:bodyPr>
          <a:lstStyle/>
          <a:p>
            <a:pPr algn="l"/>
            <a:r>
              <a:rPr lang="en-US" sz="2800" b="1" dirty="0">
                <a:latin typeface="Times New Roman" pitchFamily="18" charset="0"/>
                <a:cs typeface="Times New Roman" pitchFamily="18" charset="0"/>
              </a:rPr>
              <a:t>2.3. </a:t>
            </a:r>
            <a:r>
              <a:rPr lang="en-US" sz="2800" b="1" dirty="0" err="1">
                <a:latin typeface="Times New Roman" pitchFamily="18" charset="0"/>
                <a:cs typeface="Times New Roman" pitchFamily="18" charset="0"/>
              </a:rPr>
              <a:t>Lalmai</a:t>
            </a:r>
            <a:r>
              <a:rPr lang="en-US" sz="2800" b="1" dirty="0">
                <a:latin typeface="Times New Roman" pitchFamily="18" charset="0"/>
                <a:cs typeface="Times New Roman" pitchFamily="18" charset="0"/>
              </a:rPr>
              <a:t> Hills</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888565" y="1746993"/>
            <a:ext cx="10018713" cy="3933371"/>
          </a:xfrm>
        </p:spPr>
        <p:txBody>
          <a:bodyPr>
            <a:normAutofit/>
          </a:bodyPr>
          <a:lstStyle/>
          <a:p>
            <a:pPr algn="just"/>
            <a:r>
              <a:rPr lang="en-US" dirty="0" smtClean="0">
                <a:latin typeface="Times New Roman" pitchFamily="18" charset="0"/>
                <a:cs typeface="Times New Roman" pitchFamily="18" charset="0"/>
              </a:rPr>
              <a:t>The </a:t>
            </a:r>
            <a:r>
              <a:rPr lang="en-US" dirty="0" err="1">
                <a:latin typeface="Times New Roman" pitchFamily="18" charset="0"/>
                <a:cs typeface="Times New Roman" pitchFamily="18" charset="0"/>
              </a:rPr>
              <a:t>Lalmai</a:t>
            </a:r>
            <a:r>
              <a:rPr lang="en-US" dirty="0">
                <a:latin typeface="Times New Roman" pitchFamily="18" charset="0"/>
                <a:cs typeface="Times New Roman" pitchFamily="18" charset="0"/>
              </a:rPr>
              <a:t> Hills are situated in the </a:t>
            </a:r>
            <a:r>
              <a:rPr lang="en-US" dirty="0" err="1" smtClean="0">
                <a:latin typeface="Times New Roman" pitchFamily="18" charset="0"/>
                <a:cs typeface="Times New Roman" pitchFamily="18" charset="0"/>
              </a:rPr>
              <a:t>Comilla</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district and are composed of reddish brown </a:t>
            </a:r>
            <a:r>
              <a:rPr lang="en-US" dirty="0" smtClean="0">
                <a:latin typeface="Times New Roman" pitchFamily="18" charset="0"/>
                <a:cs typeface="Times New Roman" pitchFamily="18" charset="0"/>
              </a:rPr>
              <a:t>clay.</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Lalmai</a:t>
            </a:r>
            <a:r>
              <a:rPr lang="en-US" dirty="0">
                <a:latin typeface="Times New Roman" pitchFamily="18" charset="0"/>
                <a:cs typeface="Times New Roman" pitchFamily="18" charset="0"/>
              </a:rPr>
              <a:t> Hills represent a north-south elongated low hill range of about 16 km long and about 2-3 km wide. It covers an area of about 33 sq. km.. The average height is about 12 m</a:t>
            </a:r>
          </a:p>
          <a:p>
            <a:r>
              <a:rPr lang="en-US" dirty="0">
                <a:latin typeface="Times New Roman" pitchFamily="18" charset="0"/>
                <a:cs typeface="Times New Roman" pitchFamily="18" charset="0"/>
              </a:rPr>
              <a:t> The reddish brown deposits exposed in the </a:t>
            </a:r>
            <a:r>
              <a:rPr lang="en-US" dirty="0" err="1">
                <a:latin typeface="Times New Roman" pitchFamily="18" charset="0"/>
                <a:cs typeface="Times New Roman" pitchFamily="18" charset="0"/>
              </a:rPr>
              <a:t>Lalmai</a:t>
            </a:r>
            <a:r>
              <a:rPr lang="en-US" dirty="0">
                <a:latin typeface="Times New Roman" pitchFamily="18" charset="0"/>
                <a:cs typeface="Times New Roman" pitchFamily="18" charset="0"/>
              </a:rPr>
              <a:t> Hills area is considered as the extension of the reddish brown deposits of the </a:t>
            </a:r>
            <a:r>
              <a:rPr lang="en-US" dirty="0" err="1">
                <a:latin typeface="Times New Roman" pitchFamily="18" charset="0"/>
                <a:cs typeface="Times New Roman" pitchFamily="18" charset="0"/>
              </a:rPr>
              <a:t>Madhupur</a:t>
            </a:r>
            <a:r>
              <a:rPr lang="en-US" dirty="0">
                <a:latin typeface="Times New Roman" pitchFamily="18" charset="0"/>
                <a:cs typeface="Times New Roman" pitchFamily="18" charset="0"/>
              </a:rPr>
              <a:t> area of Pleistocene age.</a:t>
            </a:r>
          </a:p>
          <a:p>
            <a:pPr marL="0" indent="0">
              <a:buNone/>
            </a:pPr>
            <a:endParaRPr lang="en-US" dirty="0"/>
          </a:p>
        </p:txBody>
      </p:sp>
    </p:spTree>
    <p:extLst>
      <p:ext uri="{BB962C8B-B14F-4D97-AF65-F5344CB8AC3E}">
        <p14:creationId xmlns:p14="http://schemas.microsoft.com/office/powerpoint/2010/main" val="103997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765" y="27967"/>
            <a:ext cx="10018713" cy="896257"/>
          </a:xfrm>
        </p:spPr>
        <p:txBody>
          <a:bodyPr>
            <a:normAutofit/>
          </a:bodyPr>
          <a:lstStyle/>
          <a:p>
            <a:pPr marL="0" indent="0" algn="ctr"/>
            <a:r>
              <a:rPr lang="en-US" sz="3200" b="1" dirty="0">
                <a:latin typeface="Times New Roman" pitchFamily="18" charset="0"/>
                <a:cs typeface="Times New Roman" pitchFamily="18" charset="0"/>
              </a:rPr>
              <a:t>3. Flood plains</a:t>
            </a:r>
          </a:p>
        </p:txBody>
      </p:sp>
      <p:sp>
        <p:nvSpPr>
          <p:cNvPr id="3" name="Content Placeholder 2"/>
          <p:cNvSpPr>
            <a:spLocks noGrp="1"/>
          </p:cNvSpPr>
          <p:nvPr>
            <p:ph idx="1"/>
          </p:nvPr>
        </p:nvSpPr>
        <p:spPr>
          <a:xfrm>
            <a:off x="847001" y="1105470"/>
            <a:ext cx="10018713" cy="4964140"/>
          </a:xfrm>
        </p:spPr>
        <p:txBody>
          <a:bodyPr>
            <a:normAutofit/>
          </a:bodyPr>
          <a:lstStyle/>
          <a:p>
            <a:pPr algn="just"/>
            <a:r>
              <a:rPr lang="en-US" dirty="0" smtClean="0">
                <a:latin typeface="Times New Roman" pitchFamily="18" charset="0"/>
                <a:cs typeface="Times New Roman" pitchFamily="18" charset="0"/>
              </a:rPr>
              <a:t> Flood plains are </a:t>
            </a:r>
            <a:r>
              <a:rPr lang="en-US" dirty="0">
                <a:latin typeface="Times New Roman" pitchFamily="18" charset="0"/>
                <a:cs typeface="Times New Roman" pitchFamily="18" charset="0"/>
              </a:rPr>
              <a:t>also known as alluvial plains through </a:t>
            </a:r>
            <a:r>
              <a:rPr lang="en-US" dirty="0" err="1">
                <a:latin typeface="Times New Roman" pitchFamily="18" charset="0"/>
                <a:cs typeface="Times New Roman" pitchFamily="18" charset="0"/>
              </a:rPr>
              <a:t>fluvio</a:t>
            </a:r>
            <a:r>
              <a:rPr lang="en-US" dirty="0">
                <a:latin typeface="Times New Roman" pitchFamily="18" charset="0"/>
                <a:cs typeface="Times New Roman" pitchFamily="18" charset="0"/>
              </a:rPr>
              <a:t>-deltaic processes. </a:t>
            </a:r>
          </a:p>
          <a:p>
            <a:pPr algn="just"/>
            <a:r>
              <a:rPr lang="en-US" dirty="0" smtClean="0">
                <a:latin typeface="Times New Roman" pitchFamily="18" charset="0"/>
                <a:cs typeface="Times New Roman" pitchFamily="18" charset="0"/>
              </a:rPr>
              <a:t>flood </a:t>
            </a:r>
            <a:r>
              <a:rPr lang="en-US" dirty="0">
                <a:latin typeface="Times New Roman" pitchFamily="18" charset="0"/>
                <a:cs typeface="Times New Roman" pitchFamily="18" charset="0"/>
              </a:rPr>
              <a:t>plains are created due to the deposition (alluvium) of the GBM rivers covering 80% of the land in Bangladesh</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It is a plain land which stretches from the Himalayas to the Bay of Bengal. The most significant features of the land is the large network of rivers, big and small </a:t>
            </a:r>
            <a:r>
              <a:rPr lang="en-US" dirty="0" err="1">
                <a:latin typeface="Times New Roman" pitchFamily="18" charset="0"/>
                <a:cs typeface="Times New Roman" pitchFamily="18" charset="0"/>
              </a:rPr>
              <a:t>khals</a:t>
            </a:r>
            <a:r>
              <a:rPr lang="en-US" dirty="0">
                <a:latin typeface="Times New Roman" pitchFamily="18" charset="0"/>
                <a:cs typeface="Times New Roman" pitchFamily="18" charset="0"/>
              </a:rPr>
              <a:t>, lakes(bills), swamps and marshes. Many rivers flow across the </a:t>
            </a:r>
            <a:r>
              <a:rPr lang="en-US" dirty="0" smtClean="0">
                <a:latin typeface="Times New Roman" pitchFamily="18" charset="0"/>
                <a:cs typeface="Times New Roman" pitchFamily="18" charset="0"/>
              </a:rPr>
              <a:t>plain towards the south. The three main ones are the Padma( </a:t>
            </a:r>
            <a:r>
              <a:rPr lang="en-US" dirty="0" err="1" smtClean="0">
                <a:latin typeface="Times New Roman" pitchFamily="18" charset="0"/>
                <a:cs typeface="Times New Roman" pitchFamily="18" charset="0"/>
              </a:rPr>
              <a:t>ganges</a:t>
            </a: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Jamuna</a:t>
            </a:r>
            <a:r>
              <a:rPr lang="en-US" dirty="0" smtClean="0">
                <a:latin typeface="Times New Roman" pitchFamily="18" charset="0"/>
                <a:cs typeface="Times New Roman" pitchFamily="18" charset="0"/>
              </a:rPr>
              <a:t>(Brahmaputra) and the </a:t>
            </a:r>
            <a:r>
              <a:rPr lang="en-US" dirty="0" err="1" smtClean="0">
                <a:latin typeface="Times New Roman" pitchFamily="18" charset="0"/>
                <a:cs typeface="Times New Roman" pitchFamily="18" charset="0"/>
              </a:rPr>
              <a:t>Meghna</a:t>
            </a:r>
            <a:r>
              <a:rPr lang="en-US" dirty="0" smtClean="0">
                <a:latin typeface="Times New Roman" pitchFamily="18" charset="0"/>
                <a:cs typeface="Times New Roman" pitchFamily="18" charset="0"/>
              </a:rPr>
              <a:t>.</a:t>
            </a:r>
          </a:p>
        </p:txBody>
      </p:sp>
      <p:pic>
        <p:nvPicPr>
          <p:cNvPr id="4" name="Picture 3"/>
          <p:cNvPicPr>
            <a:picLocks noChangeAspect="1"/>
          </p:cNvPicPr>
          <p:nvPr/>
        </p:nvPicPr>
        <p:blipFill>
          <a:blip r:embed="rId2"/>
          <a:stretch>
            <a:fillRect/>
          </a:stretch>
        </p:blipFill>
        <p:spPr>
          <a:xfrm>
            <a:off x="1156765" y="3733800"/>
            <a:ext cx="9144000" cy="3124200"/>
          </a:xfrm>
          <a:prstGeom prst="rect">
            <a:avLst/>
          </a:prstGeom>
        </p:spPr>
      </p:pic>
    </p:spTree>
    <p:extLst>
      <p:ext uri="{BB962C8B-B14F-4D97-AF65-F5344CB8AC3E}">
        <p14:creationId xmlns:p14="http://schemas.microsoft.com/office/powerpoint/2010/main" val="378998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129" y="706582"/>
            <a:ext cx="9601196" cy="1357746"/>
          </a:xfrm>
        </p:spPr>
        <p:txBody>
          <a:bodyPr>
            <a:noAutofit/>
          </a:bodyPr>
          <a:lstStyle/>
          <a:p>
            <a:r>
              <a:rPr lang="en-US" sz="2800" dirty="0">
                <a:cs typeface="Times New Roman" pitchFamily="18" charset="0"/>
              </a:rPr>
              <a:t>there are as many as 10 types of flood plains in BD, of which the Ganges plains cover a major part. </a:t>
            </a:r>
            <a:br>
              <a:rPr lang="en-US" sz="2800" dirty="0">
                <a:cs typeface="Times New Roman" pitchFamily="18" charset="0"/>
              </a:rPr>
            </a:br>
            <a:r>
              <a:rPr lang="en-US" sz="2800" dirty="0"/>
              <a:t/>
            </a:r>
            <a:br>
              <a:rPr lang="en-US" sz="2800" dirty="0"/>
            </a:br>
            <a:endParaRPr lang="en-US" sz="2800"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7673" y="1343204"/>
            <a:ext cx="7523018" cy="461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302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t>Old Himalayan Piedmont Plain </a:t>
            </a:r>
          </a:p>
        </p:txBody>
      </p:sp>
      <p:sp>
        <p:nvSpPr>
          <p:cNvPr id="3" name="Content Placeholder 2"/>
          <p:cNvSpPr>
            <a:spLocks noGrp="1"/>
          </p:cNvSpPr>
          <p:nvPr>
            <p:ph idx="1"/>
          </p:nvPr>
        </p:nvSpPr>
        <p:spPr/>
        <p:txBody>
          <a:bodyPr/>
          <a:lstStyle/>
          <a:p>
            <a:r>
              <a:rPr lang="en-US" dirty="0"/>
              <a:t>Old Himalayan Piedmont Plain (4,008 </a:t>
            </a:r>
            <a:r>
              <a:rPr lang="en-US" dirty="0" err="1"/>
              <a:t>sq</a:t>
            </a:r>
            <a:r>
              <a:rPr lang="en-US" dirty="0"/>
              <a:t> km) this distinctive region is developed in an old </a:t>
            </a:r>
            <a:r>
              <a:rPr lang="en-US" dirty="0" err="1"/>
              <a:t>Tista</a:t>
            </a:r>
            <a:r>
              <a:rPr lang="en-US" dirty="0"/>
              <a:t> alluvial fan extending from the foot of the </a:t>
            </a:r>
            <a:r>
              <a:rPr lang="en-US" dirty="0" err="1"/>
              <a:t>himalayas</a:t>
            </a:r>
            <a:r>
              <a:rPr lang="en-US" dirty="0"/>
              <a:t>. It has a complex relief pattern. Deep, rapidly permeable sandy loams and sandy clay loams are predominant in this region. They are strongly acidic in topsoil and moderately acidic in subsoils; low in </a:t>
            </a:r>
            <a:r>
              <a:rPr lang="en-US" dirty="0" err="1"/>
              <a:t>weatherable</a:t>
            </a:r>
            <a:r>
              <a:rPr lang="en-US" dirty="0"/>
              <a:t> K minerals. Seven general soil types occur in the region, of which non-calcareous brown floodplain soils, black </a:t>
            </a:r>
            <a:r>
              <a:rPr lang="en-US" dirty="0" err="1"/>
              <a:t>terai</a:t>
            </a:r>
            <a:r>
              <a:rPr lang="en-US" dirty="0"/>
              <a:t> soils, and non-calcareous dark grey floodplain soils predominate. Organic matter contents are generally higher than in most floodplain soils of Bangladesh. The natural fertility of the soil is moderate but well sustained. Soil fertility problems include rapid leaching of N, K, S, Ca, Mg and B. Most of </a:t>
            </a:r>
            <a:r>
              <a:rPr lang="en-US" dirty="0" err="1"/>
              <a:t>panchagarh</a:t>
            </a:r>
            <a:r>
              <a:rPr lang="en-US" dirty="0"/>
              <a:t> and </a:t>
            </a:r>
            <a:r>
              <a:rPr lang="en-US" dirty="0" err="1"/>
              <a:t>thakurgaon</a:t>
            </a:r>
            <a:r>
              <a:rPr lang="en-US" dirty="0"/>
              <a:t> districts and the northwestern part of </a:t>
            </a:r>
            <a:r>
              <a:rPr lang="en-US" dirty="0" err="1"/>
              <a:t>dinajpur</a:t>
            </a:r>
            <a:r>
              <a:rPr lang="en-US" dirty="0"/>
              <a:t> district are included in this zone. </a:t>
            </a:r>
          </a:p>
        </p:txBody>
      </p:sp>
    </p:spTree>
    <p:extLst>
      <p:ext uri="{BB962C8B-B14F-4D97-AF65-F5344CB8AC3E}">
        <p14:creationId xmlns:p14="http://schemas.microsoft.com/office/powerpoint/2010/main" val="2148982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2720454" cy="11430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Teesta Fan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1070" y="1600200"/>
            <a:ext cx="4640238" cy="4800600"/>
          </a:xfrm>
        </p:spPr>
        <p:txBody>
          <a:bodyPr>
            <a:normAutofit lnSpcReduction="10000"/>
          </a:bodyPr>
          <a:lstStyle/>
          <a:p>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Teesta </a:t>
            </a:r>
            <a:r>
              <a:rPr lang="en-US" dirty="0">
                <a:latin typeface="Times New Roman" panose="02020603050405020304" pitchFamily="18" charset="0"/>
                <a:cs typeface="Times New Roman" panose="02020603050405020304" pitchFamily="18" charset="0"/>
              </a:rPr>
              <a:t>fan is at the northwestern part of Bangladesh. It is the extension of the Himalayan piedmont plain that slope southward  from a height of 96 m to 33m with a gradient of about 55cm/km. The region is covered by the piedmont sand and gravel, which were deposited as alluvial fan of the </a:t>
            </a:r>
            <a:r>
              <a:rPr lang="en-US" dirty="0" smtClean="0">
                <a:latin typeface="Times New Roman" panose="02020603050405020304" pitchFamily="18" charset="0"/>
                <a:cs typeface="Times New Roman" panose="02020603050405020304" pitchFamily="18" charset="0"/>
              </a:rPr>
              <a:t>Teesta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Mahananda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Karatoya</a:t>
            </a:r>
            <a:r>
              <a:rPr lang="en-US" dirty="0">
                <a:latin typeface="Times New Roman" panose="02020603050405020304" pitchFamily="18" charset="0"/>
                <a:cs typeface="Times New Roman" panose="02020603050405020304" pitchFamily="18" charset="0"/>
              </a:rPr>
              <a:t> rivers and their distributaries issuing from the </a:t>
            </a:r>
            <a:r>
              <a:rPr lang="en-US" dirty="0" err="1">
                <a:latin typeface="Times New Roman" panose="02020603050405020304" pitchFamily="18" charset="0"/>
                <a:cs typeface="Times New Roman" panose="02020603050405020304" pitchFamily="18" charset="0"/>
              </a:rPr>
              <a:t>Terai</a:t>
            </a:r>
            <a:r>
              <a:rPr lang="en-US" dirty="0">
                <a:latin typeface="Times New Roman" panose="02020603050405020304" pitchFamily="18" charset="0"/>
                <a:cs typeface="Times New Roman" panose="02020603050405020304" pitchFamily="18" charset="0"/>
              </a:rPr>
              <a:t> area of the foothills of Himalayas. There was a major shift in the courses of these rivers in 1887.</a:t>
            </a:r>
          </a:p>
        </p:txBody>
      </p:sp>
      <p:pic>
        <p:nvPicPr>
          <p:cNvPr id="4" name="Picture 3"/>
          <p:cNvPicPr>
            <a:picLocks noChangeAspect="1"/>
          </p:cNvPicPr>
          <p:nvPr/>
        </p:nvPicPr>
        <p:blipFill>
          <a:blip r:embed="rId2"/>
          <a:stretch>
            <a:fillRect/>
          </a:stretch>
        </p:blipFill>
        <p:spPr>
          <a:xfrm>
            <a:off x="5559545" y="1600200"/>
            <a:ext cx="6450127" cy="4840644"/>
          </a:xfrm>
          <a:prstGeom prst="rect">
            <a:avLst/>
          </a:prstGeom>
        </p:spPr>
      </p:pic>
    </p:spTree>
    <p:extLst>
      <p:ext uri="{BB962C8B-B14F-4D97-AF65-F5344CB8AC3E}">
        <p14:creationId xmlns:p14="http://schemas.microsoft.com/office/powerpoint/2010/main" val="240436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5104" y="0"/>
            <a:ext cx="8276896" cy="6858000"/>
          </a:xfrm>
        </p:spPr>
      </p:pic>
      <p:sp>
        <p:nvSpPr>
          <p:cNvPr id="5" name="Rectangle 4"/>
          <p:cNvSpPr/>
          <p:nvPr/>
        </p:nvSpPr>
        <p:spPr>
          <a:xfrm>
            <a:off x="124691" y="535072"/>
            <a:ext cx="3643745" cy="3046988"/>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Bangladesh is a small country situated at the north-eastern part of South Asia. It lays between </a:t>
            </a:r>
            <a:r>
              <a:rPr lang="en-US" sz="2400" b="1" dirty="0">
                <a:latin typeface="Times New Roman" pitchFamily="18" charset="0"/>
                <a:cs typeface="Times New Roman" pitchFamily="18" charset="0"/>
              </a:rPr>
              <a:t>20⁰34′ and 26⁰38′ north latitudes </a:t>
            </a:r>
            <a:r>
              <a:rPr lang="en-US" sz="2400" dirty="0">
                <a:latin typeface="Times New Roman" pitchFamily="18" charset="0"/>
                <a:cs typeface="Times New Roman" pitchFamily="18" charset="0"/>
              </a:rPr>
              <a:t>and between </a:t>
            </a:r>
            <a:r>
              <a:rPr lang="en-US" sz="2400" b="1" dirty="0">
                <a:latin typeface="Times New Roman" pitchFamily="18" charset="0"/>
                <a:cs typeface="Times New Roman" pitchFamily="18" charset="0"/>
              </a:rPr>
              <a:t>88⁰01′ and 92⁰41′ east longitudes</a:t>
            </a:r>
            <a:r>
              <a:rPr lang="en-US" sz="2400" dirty="0">
                <a:latin typeface="Times New Roman" pitchFamily="18" charset="0"/>
                <a:cs typeface="Times New Roman" pitchFamily="18" charset="0"/>
              </a:rPr>
              <a:t>. </a:t>
            </a:r>
          </a:p>
        </p:txBody>
      </p:sp>
      <p:sp>
        <p:nvSpPr>
          <p:cNvPr id="6" name="Rectangle 5"/>
          <p:cNvSpPr/>
          <p:nvPr/>
        </p:nvSpPr>
        <p:spPr>
          <a:xfrm>
            <a:off x="221673" y="3798332"/>
            <a:ext cx="3546763" cy="3046988"/>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It is bounded on the West by </a:t>
            </a:r>
            <a:r>
              <a:rPr lang="en-US" sz="2400" b="1" dirty="0">
                <a:latin typeface="Times New Roman" pitchFamily="18" charset="0"/>
                <a:cs typeface="Times New Roman" pitchFamily="18" charset="0"/>
              </a:rPr>
              <a:t>West Bengal</a:t>
            </a:r>
            <a:r>
              <a:rPr lang="en-US" sz="2400" dirty="0">
                <a:latin typeface="Times New Roman" pitchFamily="18" charset="0"/>
                <a:cs typeface="Times New Roman" pitchFamily="18" charset="0"/>
              </a:rPr>
              <a:t>, on the north by </a:t>
            </a:r>
            <a:r>
              <a:rPr lang="en-US" sz="2400" b="1" dirty="0">
                <a:latin typeface="Times New Roman" pitchFamily="18" charset="0"/>
                <a:cs typeface="Times New Roman" pitchFamily="18" charset="0"/>
              </a:rPr>
              <a:t>West Bengal </a:t>
            </a:r>
            <a:r>
              <a:rPr lang="en-US" sz="2400" dirty="0">
                <a:latin typeface="Times New Roman" pitchFamily="18" charset="0"/>
                <a:cs typeface="Times New Roman" pitchFamily="18" charset="0"/>
              </a:rPr>
              <a:t>and </a:t>
            </a:r>
            <a:r>
              <a:rPr lang="en-US" sz="2400" b="1" dirty="0">
                <a:latin typeface="Times New Roman" pitchFamily="18" charset="0"/>
                <a:cs typeface="Times New Roman" pitchFamily="18" charset="0"/>
              </a:rPr>
              <a:t>Meghalaya</a:t>
            </a:r>
            <a:r>
              <a:rPr lang="en-US" sz="2400" dirty="0">
                <a:latin typeface="Times New Roman" pitchFamily="18" charset="0"/>
                <a:cs typeface="Times New Roman" pitchFamily="18" charset="0"/>
              </a:rPr>
              <a:t>, on the East by </a:t>
            </a:r>
            <a:r>
              <a:rPr lang="en-US" sz="2400" b="1" dirty="0">
                <a:latin typeface="Times New Roman" pitchFamily="18" charset="0"/>
                <a:cs typeface="Times New Roman" pitchFamily="18" charset="0"/>
              </a:rPr>
              <a:t>Assam</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Tripura</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Myanmar </a:t>
            </a:r>
            <a:r>
              <a:rPr lang="en-US" sz="2400" dirty="0">
                <a:latin typeface="Times New Roman" pitchFamily="18" charset="0"/>
                <a:cs typeface="Times New Roman" pitchFamily="18" charset="0"/>
              </a:rPr>
              <a:t>and on the South by Bay of Bengal.</a:t>
            </a:r>
          </a:p>
        </p:txBody>
      </p:sp>
    </p:spTree>
    <p:extLst>
      <p:ext uri="{BB962C8B-B14F-4D97-AF65-F5344CB8AC3E}">
        <p14:creationId xmlns:p14="http://schemas.microsoft.com/office/powerpoint/2010/main" val="3649986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5834378" cy="4377307"/>
          </a:xfrm>
          <a:prstGeom prst="rect">
            <a:avLst/>
          </a:prstGeom>
        </p:spPr>
      </p:pic>
      <p:pic>
        <p:nvPicPr>
          <p:cNvPr id="5" name="Picture 4"/>
          <p:cNvPicPr>
            <a:picLocks noChangeAspect="1"/>
          </p:cNvPicPr>
          <p:nvPr/>
        </p:nvPicPr>
        <p:blipFill>
          <a:blip r:embed="rId3"/>
          <a:stretch>
            <a:fillRect/>
          </a:stretch>
        </p:blipFill>
        <p:spPr>
          <a:xfrm>
            <a:off x="5830686" y="2115402"/>
            <a:ext cx="6313507" cy="4742597"/>
          </a:xfrm>
          <a:prstGeom prst="rect">
            <a:avLst/>
          </a:prstGeom>
        </p:spPr>
      </p:pic>
    </p:spTree>
    <p:extLst>
      <p:ext uri="{BB962C8B-B14F-4D97-AF65-F5344CB8AC3E}">
        <p14:creationId xmlns:p14="http://schemas.microsoft.com/office/powerpoint/2010/main" val="1265222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0072" y="0"/>
            <a:ext cx="5630274" cy="2265528"/>
          </a:xfrm>
        </p:spPr>
        <p:txBody>
          <a:bodyPr>
            <a:normAutofit fontScale="92500" lnSpcReduction="10000"/>
          </a:bodyPr>
          <a:lstStyle/>
          <a:p>
            <a:r>
              <a:rPr lang="en-US" dirty="0"/>
              <a:t>The present Delta is a combination of three deltas, namely the </a:t>
            </a:r>
            <a:br>
              <a:rPr lang="en-US" dirty="0"/>
            </a:br>
            <a:endParaRPr lang="en-US" dirty="0" smtClean="0"/>
          </a:p>
          <a:p>
            <a:pPr marL="114300" indent="0">
              <a:buNone/>
            </a:pPr>
            <a:r>
              <a:rPr lang="en-US" dirty="0" smtClean="0"/>
              <a:t>1</a:t>
            </a:r>
            <a:r>
              <a:rPr lang="en-US" dirty="0"/>
              <a:t>. Ganges delta</a:t>
            </a:r>
            <a:br>
              <a:rPr lang="en-US" dirty="0"/>
            </a:br>
            <a:r>
              <a:rPr lang="en-US" dirty="0"/>
              <a:t>2. The old Brahmaputra-</a:t>
            </a:r>
            <a:r>
              <a:rPr lang="en-US" dirty="0" err="1"/>
              <a:t>Meghna</a:t>
            </a:r>
            <a:r>
              <a:rPr lang="en-US" dirty="0"/>
              <a:t> delta</a:t>
            </a:r>
            <a:br>
              <a:rPr lang="en-US" dirty="0"/>
            </a:br>
            <a:r>
              <a:rPr lang="en-US" dirty="0"/>
              <a:t>3. The Ganges-</a:t>
            </a:r>
            <a:r>
              <a:rPr lang="en-US" dirty="0" err="1"/>
              <a:t>Jamuna</a:t>
            </a:r>
            <a:r>
              <a:rPr lang="en-US" dirty="0"/>
              <a:t> ( the present Brahmaputra)-</a:t>
            </a:r>
            <a:r>
              <a:rPr lang="en-US" dirty="0" err="1"/>
              <a:t>Meghna</a:t>
            </a:r>
            <a:r>
              <a:rPr lang="en-US" dirty="0"/>
              <a:t> delta</a:t>
            </a:r>
          </a:p>
        </p:txBody>
      </p:sp>
      <p:pic>
        <p:nvPicPr>
          <p:cNvPr id="4" name="Picture 3"/>
          <p:cNvPicPr>
            <a:picLocks noChangeAspect="1"/>
          </p:cNvPicPr>
          <p:nvPr/>
        </p:nvPicPr>
        <p:blipFill>
          <a:blip r:embed="rId2"/>
          <a:stretch>
            <a:fillRect/>
          </a:stretch>
        </p:blipFill>
        <p:spPr>
          <a:xfrm>
            <a:off x="518615" y="259308"/>
            <a:ext cx="4780128" cy="6273918"/>
          </a:xfrm>
          <a:prstGeom prst="rect">
            <a:avLst/>
          </a:prstGeom>
        </p:spPr>
      </p:pic>
      <p:pic>
        <p:nvPicPr>
          <p:cNvPr id="5" name="Picture 4"/>
          <p:cNvPicPr>
            <a:picLocks noChangeAspect="1"/>
          </p:cNvPicPr>
          <p:nvPr/>
        </p:nvPicPr>
        <p:blipFill>
          <a:blip r:embed="rId3"/>
          <a:stretch>
            <a:fillRect/>
          </a:stretch>
        </p:blipFill>
        <p:spPr>
          <a:xfrm>
            <a:off x="7147577" y="2169994"/>
            <a:ext cx="3969282" cy="4483290"/>
          </a:xfrm>
          <a:prstGeom prst="rect">
            <a:avLst/>
          </a:prstGeom>
        </p:spPr>
      </p:pic>
    </p:spTree>
    <p:extLst>
      <p:ext uri="{BB962C8B-B14F-4D97-AF65-F5344CB8AC3E}">
        <p14:creationId xmlns:p14="http://schemas.microsoft.com/office/powerpoint/2010/main" val="157441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36150" y="95534"/>
            <a:ext cx="5655341" cy="4244454"/>
          </a:xfrm>
          <a:prstGeom prst="rect">
            <a:avLst/>
          </a:prstGeom>
        </p:spPr>
      </p:pic>
      <p:sp>
        <p:nvSpPr>
          <p:cNvPr id="5" name="Rectangle 4"/>
          <p:cNvSpPr/>
          <p:nvPr/>
        </p:nvSpPr>
        <p:spPr>
          <a:xfrm>
            <a:off x="191069" y="4244454"/>
            <a:ext cx="11136573" cy="800219"/>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Sylhet depression </a:t>
            </a:r>
          </a:p>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4826675"/>
            <a:ext cx="11327642" cy="1785104"/>
          </a:xfrm>
          <a:prstGeom prst="rect">
            <a:avLst/>
          </a:prstGeom>
        </p:spPr>
        <p:txBody>
          <a:bodyPr wrap="square">
            <a:spAutoFit/>
          </a:bodyPr>
          <a:lstStyle/>
          <a:p>
            <a:pPr algn="ctr"/>
            <a:r>
              <a:rPr lang="en-US" sz="2200" dirty="0" smtClean="0">
                <a:latin typeface="Times New Roman" panose="02020603050405020304" pitchFamily="18" charset="0"/>
                <a:cs typeface="Times New Roman" panose="02020603050405020304" pitchFamily="18" charset="0"/>
              </a:rPr>
              <a:t>Sylhet depression or </a:t>
            </a:r>
            <a:r>
              <a:rPr lang="en-US" sz="2200" dirty="0">
                <a:latin typeface="Times New Roman" panose="02020603050405020304" pitchFamily="18" charset="0"/>
                <a:cs typeface="Times New Roman" panose="02020603050405020304" pitchFamily="18" charset="0"/>
              </a:rPr>
              <a:t>Basin (4,573 </a:t>
            </a:r>
            <a:r>
              <a:rPr lang="en-US" sz="2200" dirty="0" err="1">
                <a:latin typeface="Times New Roman" panose="02020603050405020304" pitchFamily="18" charset="0"/>
                <a:cs typeface="Times New Roman" panose="02020603050405020304" pitchFamily="18" charset="0"/>
              </a:rPr>
              <a:t>sq</a:t>
            </a:r>
            <a:r>
              <a:rPr lang="en-US" sz="2200" dirty="0">
                <a:latin typeface="Times New Roman" panose="02020603050405020304" pitchFamily="18" charset="0"/>
                <a:cs typeface="Times New Roman" panose="02020603050405020304" pitchFamily="18" charset="0"/>
              </a:rPr>
              <a:t> km) the region occupies the lower, western side of the </a:t>
            </a:r>
            <a:r>
              <a:rPr lang="en-US" sz="2200" dirty="0" err="1">
                <a:latin typeface="Times New Roman" panose="02020603050405020304" pitchFamily="18" charset="0"/>
                <a:cs typeface="Times New Roman" panose="02020603050405020304" pitchFamily="18" charset="0"/>
              </a:rPr>
              <a:t>Surma-Kushiyara</a:t>
            </a:r>
            <a:r>
              <a:rPr lang="en-US" sz="2200" dirty="0">
                <a:latin typeface="Times New Roman" panose="02020603050405020304" pitchFamily="18" charset="0"/>
                <a:cs typeface="Times New Roman" panose="02020603050405020304" pitchFamily="18" charset="0"/>
              </a:rPr>
              <a:t> floodplain. Relief is locally irregular near rivers. Soils of the area are grey silty clay loams and clay loam on the higher parts that dry out seasonally and grey clays in the wet basins. The soils have a moderate content of organic matter and soil reaction is mainly acidic. Fertility level is medium to high. </a:t>
            </a:r>
          </a:p>
        </p:txBody>
      </p:sp>
    </p:spTree>
    <p:extLst>
      <p:ext uri="{BB962C8B-B14F-4D97-AF65-F5344CB8AC3E}">
        <p14:creationId xmlns:p14="http://schemas.microsoft.com/office/powerpoint/2010/main" val="410793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5"/>
            <a:ext cx="10515600" cy="704602"/>
          </a:xfrm>
        </p:spPr>
        <p:txBody>
          <a:bodyPr>
            <a:normAutofit fontScale="90000"/>
          </a:bodyPr>
          <a:lstStyle/>
          <a:p>
            <a:pPr algn="ctr"/>
            <a:r>
              <a:rPr lang="en-US" b="1" dirty="0" smtClean="0"/>
              <a:t>Geographical Location of Bangladesh</a:t>
            </a:r>
            <a:endParaRPr lang="en-US" b="1" dirty="0"/>
          </a:p>
        </p:txBody>
      </p:sp>
      <p:sp>
        <p:nvSpPr>
          <p:cNvPr id="3" name="Content Placeholder 2"/>
          <p:cNvSpPr>
            <a:spLocks noGrp="1"/>
          </p:cNvSpPr>
          <p:nvPr>
            <p:ph idx="1"/>
          </p:nvPr>
        </p:nvSpPr>
        <p:spPr>
          <a:xfrm>
            <a:off x="838200" y="1030514"/>
            <a:ext cx="10515600" cy="5146449"/>
          </a:xfrm>
        </p:spPr>
        <p:txBody>
          <a:bodyPr>
            <a:normAutofit/>
          </a:bodyPr>
          <a:lstStyle/>
          <a:p>
            <a:pPr marL="0" indent="0">
              <a:buNone/>
            </a:pPr>
            <a:r>
              <a:rPr lang="en-US" dirty="0" smtClean="0"/>
              <a:t>Bangladesh is a densely-populated, low-lying, mainly riverine country located in South Asia with a coastline of 580 km (360 mi) on the northern part of the Bay of Bengal. The delta plain of the Ganges (Padma), Brahmaputra (</a:t>
            </a:r>
            <a:r>
              <a:rPr lang="en-US" dirty="0" err="1" smtClean="0"/>
              <a:t>Jamuna</a:t>
            </a:r>
            <a:r>
              <a:rPr lang="en-US" dirty="0" smtClean="0"/>
              <a:t>), and </a:t>
            </a:r>
            <a:r>
              <a:rPr lang="en-US" dirty="0" err="1" smtClean="0"/>
              <a:t>Meghna</a:t>
            </a:r>
            <a:r>
              <a:rPr lang="en-US" dirty="0" smtClean="0"/>
              <a:t> Rivers and their tributaries occupy 79 percent of the country. </a:t>
            </a:r>
          </a:p>
          <a:p>
            <a:pPr marL="0" indent="0">
              <a:buNone/>
            </a:pPr>
            <a:r>
              <a:rPr lang="en-US" dirty="0" smtClean="0">
                <a:cs typeface="Arial" panose="020B0604020202020204" pitchFamily="34" charset="0"/>
              </a:rPr>
              <a:t>The cultural history of Bangladesh has evolved from the operation of several forces and elements. Of those the basic force is perhaps geography. Hence for a proper understanding of the cultural history of Bangladesh it is necessary to have a glimpse of geographical and environmental aspects.</a:t>
            </a:r>
          </a:p>
          <a:p>
            <a:pPr marL="0" indent="0">
              <a:buNone/>
            </a:pPr>
            <a:endParaRPr lang="en-US" dirty="0"/>
          </a:p>
        </p:txBody>
      </p:sp>
    </p:spTree>
    <p:extLst>
      <p:ext uri="{BB962C8B-B14F-4D97-AF65-F5344CB8AC3E}">
        <p14:creationId xmlns:p14="http://schemas.microsoft.com/office/powerpoint/2010/main" val="275856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474" y="0"/>
            <a:ext cx="10018713" cy="881743"/>
          </a:xfrm>
        </p:spPr>
        <p:txBody>
          <a:bodyPr/>
          <a:lstStyle/>
          <a:p>
            <a:pPr algn="ctr"/>
            <a:r>
              <a:rPr lang="en-US" dirty="0" smtClean="0"/>
              <a:t>Map of Bangladesh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1799" y="803756"/>
            <a:ext cx="4112402" cy="5084425"/>
          </a:xfrm>
        </p:spPr>
      </p:pic>
      <p:pic>
        <p:nvPicPr>
          <p:cNvPr id="1026" name="Picture 2" descr="File:Physiograp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692" y="1409326"/>
            <a:ext cx="3909143" cy="51238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40873" y="5934670"/>
            <a:ext cx="3352800" cy="923330"/>
          </a:xfrm>
          <a:prstGeom prst="rect">
            <a:avLst/>
          </a:prstGeom>
        </p:spPr>
        <p:txBody>
          <a:bodyPr wrap="square">
            <a:spAutoFit/>
          </a:bodyPr>
          <a:lstStyle/>
          <a:p>
            <a:r>
              <a:rPr lang="en-US" dirty="0"/>
              <a:t>Coastline, roads, railroads, and place names are based on a 1996 CIA map</a:t>
            </a:r>
          </a:p>
        </p:txBody>
      </p:sp>
    </p:spTree>
    <p:extLst>
      <p:ext uri="{BB962C8B-B14F-4D97-AF65-F5344CB8AC3E}">
        <p14:creationId xmlns:p14="http://schemas.microsoft.com/office/powerpoint/2010/main" val="1485590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65018"/>
            <a:ext cx="9601196" cy="872837"/>
          </a:xfrm>
        </p:spPr>
        <p:txBody>
          <a:bodyPr>
            <a:normAutofit/>
          </a:bodyPr>
          <a:lstStyle/>
          <a:p>
            <a:pPr algn="ctr"/>
            <a:r>
              <a:rPr lang="en-US" b="1" dirty="0" smtClean="0"/>
              <a:t>Area and boundaries</a:t>
            </a:r>
          </a:p>
        </p:txBody>
      </p:sp>
      <p:sp>
        <p:nvSpPr>
          <p:cNvPr id="3" name="Content Placeholder 2"/>
          <p:cNvSpPr>
            <a:spLocks noGrp="1"/>
          </p:cNvSpPr>
          <p:nvPr>
            <p:ph idx="1"/>
          </p:nvPr>
        </p:nvSpPr>
        <p:spPr>
          <a:xfrm>
            <a:off x="1295401" y="1607127"/>
            <a:ext cx="9601196" cy="4268741"/>
          </a:xfrm>
        </p:spPr>
        <p:txBody>
          <a:bodyPr>
            <a:normAutofit fontScale="62500" lnSpcReduction="20000"/>
          </a:bodyPr>
          <a:lstStyle/>
          <a:p>
            <a:r>
              <a:rPr lang="en-US" sz="3400" b="1" dirty="0" smtClean="0">
                <a:latin typeface="+mj-lt"/>
              </a:rPr>
              <a:t>Area:</a:t>
            </a:r>
            <a:r>
              <a:rPr lang="en-US" sz="3400" dirty="0" smtClean="0">
                <a:latin typeface="+mj-lt"/>
              </a:rPr>
              <a:t/>
            </a:r>
            <a:br>
              <a:rPr lang="en-US" sz="3400" dirty="0" smtClean="0">
                <a:latin typeface="+mj-lt"/>
              </a:rPr>
            </a:br>
            <a:r>
              <a:rPr lang="en-US" sz="3400" i="1" dirty="0" smtClean="0">
                <a:latin typeface="+mj-lt"/>
              </a:rPr>
              <a:t>total:</a:t>
            </a:r>
            <a:r>
              <a:rPr lang="en-US" sz="3400" dirty="0" smtClean="0">
                <a:latin typeface="+mj-lt"/>
              </a:rPr>
              <a:t> 148,460 km</a:t>
            </a:r>
            <a:r>
              <a:rPr lang="en-US" sz="3400" baseline="30000" dirty="0" smtClean="0">
                <a:latin typeface="+mj-lt"/>
              </a:rPr>
              <a:t>2</a:t>
            </a:r>
            <a:r>
              <a:rPr lang="en-US" sz="3400" dirty="0" smtClean="0">
                <a:latin typeface="+mj-lt"/>
              </a:rPr>
              <a:t/>
            </a:r>
            <a:br>
              <a:rPr lang="en-US" sz="3400" dirty="0" smtClean="0">
                <a:latin typeface="+mj-lt"/>
              </a:rPr>
            </a:br>
            <a:r>
              <a:rPr lang="en-US" sz="3400" i="1" dirty="0" smtClean="0">
                <a:latin typeface="+mj-lt"/>
              </a:rPr>
              <a:t>country comparison to the world:</a:t>
            </a:r>
            <a:r>
              <a:rPr lang="en-US" sz="3400" dirty="0" smtClean="0">
                <a:latin typeface="+mj-lt"/>
              </a:rPr>
              <a:t> 95</a:t>
            </a:r>
            <a:br>
              <a:rPr lang="en-US" sz="3400" dirty="0" smtClean="0">
                <a:latin typeface="+mj-lt"/>
              </a:rPr>
            </a:br>
            <a:r>
              <a:rPr lang="en-US" sz="3400" i="1" dirty="0" smtClean="0">
                <a:latin typeface="+mj-lt"/>
              </a:rPr>
              <a:t>land:</a:t>
            </a:r>
            <a:r>
              <a:rPr lang="en-US" sz="3400" dirty="0" smtClean="0">
                <a:latin typeface="+mj-lt"/>
              </a:rPr>
              <a:t> 130,170 km</a:t>
            </a:r>
            <a:r>
              <a:rPr lang="en-US" sz="3400" baseline="30000" dirty="0" smtClean="0">
                <a:latin typeface="+mj-lt"/>
              </a:rPr>
              <a:t>2</a:t>
            </a:r>
            <a:r>
              <a:rPr lang="en-US" sz="3400" dirty="0" smtClean="0">
                <a:latin typeface="+mj-lt"/>
              </a:rPr>
              <a:t/>
            </a:r>
            <a:br>
              <a:rPr lang="en-US" sz="3400" dirty="0" smtClean="0">
                <a:latin typeface="+mj-lt"/>
              </a:rPr>
            </a:br>
            <a:r>
              <a:rPr lang="en-US" sz="3400" i="1" dirty="0" smtClean="0">
                <a:latin typeface="+mj-lt"/>
              </a:rPr>
              <a:t>water:</a:t>
            </a:r>
            <a:r>
              <a:rPr lang="en-US" sz="3400" dirty="0" smtClean="0">
                <a:latin typeface="+mj-lt"/>
              </a:rPr>
              <a:t> 18290 km</a:t>
            </a:r>
            <a:r>
              <a:rPr lang="en-US" sz="3400" baseline="30000" dirty="0" smtClean="0">
                <a:latin typeface="+mj-lt"/>
              </a:rPr>
              <a:t>2</a:t>
            </a:r>
            <a:endParaRPr lang="en-US" sz="3400" dirty="0" smtClean="0">
              <a:latin typeface="+mj-lt"/>
            </a:endParaRPr>
          </a:p>
          <a:p>
            <a:r>
              <a:rPr lang="en-US" sz="3400" b="1" dirty="0" smtClean="0">
                <a:latin typeface="+mj-lt"/>
              </a:rPr>
              <a:t>Land boundaries:</a:t>
            </a:r>
            <a:r>
              <a:rPr lang="en-US" sz="3400" dirty="0" smtClean="0">
                <a:latin typeface="+mj-lt"/>
              </a:rPr>
              <a:t/>
            </a:r>
            <a:br>
              <a:rPr lang="en-US" sz="3400" dirty="0" smtClean="0">
                <a:latin typeface="+mj-lt"/>
              </a:rPr>
            </a:br>
            <a:r>
              <a:rPr lang="en-US" sz="3400" i="1" dirty="0" smtClean="0">
                <a:latin typeface="+mj-lt"/>
              </a:rPr>
              <a:t>total:</a:t>
            </a:r>
            <a:r>
              <a:rPr lang="en-US" sz="3400" dirty="0" smtClean="0">
                <a:latin typeface="+mj-lt"/>
              </a:rPr>
              <a:t> 4,413 km</a:t>
            </a:r>
            <a:br>
              <a:rPr lang="en-US" sz="3400" dirty="0" smtClean="0">
                <a:latin typeface="+mj-lt"/>
              </a:rPr>
            </a:br>
            <a:r>
              <a:rPr lang="en-US" sz="3400" i="1" dirty="0" smtClean="0">
                <a:latin typeface="+mj-lt"/>
              </a:rPr>
              <a:t>border countries:</a:t>
            </a:r>
            <a:r>
              <a:rPr lang="en-US" sz="3400" dirty="0" smtClean="0">
                <a:latin typeface="+mj-lt"/>
              </a:rPr>
              <a:t> Myanmar 271 km, India 4,142 km</a:t>
            </a:r>
          </a:p>
          <a:p>
            <a:r>
              <a:rPr lang="en-US" sz="3400" b="1" dirty="0" smtClean="0">
                <a:latin typeface="+mj-lt"/>
              </a:rPr>
              <a:t>Coastline:</a:t>
            </a:r>
            <a:r>
              <a:rPr lang="en-US" sz="3400" dirty="0" smtClean="0">
                <a:latin typeface="+mj-lt"/>
              </a:rPr>
              <a:t> 580 km</a:t>
            </a:r>
          </a:p>
          <a:p>
            <a:pPr lvl="0"/>
            <a:r>
              <a:rPr lang="en-US" sz="3400" b="1" dirty="0">
                <a:latin typeface="+mj-lt"/>
                <a:cs typeface="Times New Roman" pitchFamily="18" charset="0"/>
              </a:rPr>
              <a:t>Land use</a:t>
            </a:r>
            <a:r>
              <a:rPr lang="en-US" sz="3400" dirty="0">
                <a:latin typeface="+mj-lt"/>
                <a:cs typeface="Times New Roman" pitchFamily="18" charset="0"/>
              </a:rPr>
              <a:t>:  Arable land: 73%</a:t>
            </a:r>
            <a:br>
              <a:rPr lang="en-US" sz="3400" dirty="0">
                <a:latin typeface="+mj-lt"/>
                <a:cs typeface="Times New Roman" pitchFamily="18" charset="0"/>
              </a:rPr>
            </a:br>
            <a:r>
              <a:rPr lang="en-US" sz="3400" dirty="0">
                <a:latin typeface="+mj-lt"/>
                <a:cs typeface="Times New Roman" pitchFamily="18" charset="0"/>
              </a:rPr>
              <a:t>                   Permanent crops: 2%</a:t>
            </a:r>
            <a:br>
              <a:rPr lang="en-US" sz="3400" dirty="0">
                <a:latin typeface="+mj-lt"/>
                <a:cs typeface="Times New Roman" pitchFamily="18" charset="0"/>
              </a:rPr>
            </a:br>
            <a:r>
              <a:rPr lang="en-US" sz="3400" dirty="0">
                <a:latin typeface="+mj-lt"/>
                <a:cs typeface="Times New Roman" pitchFamily="18" charset="0"/>
              </a:rPr>
              <a:t>                   Permanent pastures: 5%</a:t>
            </a:r>
            <a:br>
              <a:rPr lang="en-US" sz="3400" dirty="0">
                <a:latin typeface="+mj-lt"/>
                <a:cs typeface="Times New Roman" pitchFamily="18" charset="0"/>
              </a:rPr>
            </a:br>
            <a:r>
              <a:rPr lang="en-US" sz="3400" dirty="0">
                <a:latin typeface="+mj-lt"/>
                <a:cs typeface="Times New Roman" pitchFamily="18" charset="0"/>
              </a:rPr>
              <a:t>                    Forests and woodland: 15%</a:t>
            </a:r>
            <a:br>
              <a:rPr lang="en-US" sz="3400" dirty="0">
                <a:latin typeface="+mj-lt"/>
                <a:cs typeface="Times New Roman" pitchFamily="18" charset="0"/>
              </a:rPr>
            </a:br>
            <a:r>
              <a:rPr lang="en-US" sz="3400" dirty="0">
                <a:latin typeface="+mj-lt"/>
                <a:cs typeface="Times New Roman" pitchFamily="18" charset="0"/>
              </a:rPr>
              <a:t>                     other: 5% (1993 est.)</a:t>
            </a:r>
          </a:p>
          <a:p>
            <a:endParaRPr lang="en-US" dirty="0" smtClean="0"/>
          </a:p>
          <a:p>
            <a:endParaRPr lang="en-US" dirty="0"/>
          </a:p>
        </p:txBody>
      </p:sp>
    </p:spTree>
    <p:extLst>
      <p:ext uri="{BB962C8B-B14F-4D97-AF65-F5344CB8AC3E}">
        <p14:creationId xmlns:p14="http://schemas.microsoft.com/office/powerpoint/2010/main" val="323883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What is Physiography</a:t>
            </a:r>
            <a:endParaRPr lang="en-US" dirty="0"/>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Physiography is the holistic discussion of the earth and its characteristics.</a:t>
            </a:r>
          </a:p>
          <a:p>
            <a:pPr algn="just"/>
            <a:r>
              <a:rPr lang="en-US" dirty="0" smtClean="0">
                <a:latin typeface="Times New Roman" pitchFamily="18" charset="0"/>
                <a:cs typeface="Times New Roman" pitchFamily="18" charset="0"/>
              </a:rPr>
              <a:t>Physiography is the terrain condition of a tract of land.</a:t>
            </a:r>
          </a:p>
          <a:p>
            <a:pPr algn="just"/>
            <a:r>
              <a:rPr lang="en-US" dirty="0" smtClean="0">
                <a:latin typeface="Times New Roman" pitchFamily="18" charset="0"/>
                <a:cs typeface="Times New Roman" pitchFamily="18" charset="0"/>
              </a:rPr>
              <a:t>It reveals the condition of the surface of land. It deals about the total feature of the crust.</a:t>
            </a:r>
          </a:p>
          <a:p>
            <a:pPr algn="just"/>
            <a:r>
              <a:rPr lang="en-US" dirty="0" smtClean="0">
                <a:latin typeface="Times New Roman" pitchFamily="18" charset="0"/>
                <a:cs typeface="Times New Roman" pitchFamily="18" charset="0"/>
              </a:rPr>
              <a:t>The physiography may vary from place to place.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489335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046"/>
          </a:xfrm>
        </p:spPr>
        <p:txBody>
          <a:bodyPr/>
          <a:lstStyle/>
          <a:p>
            <a:r>
              <a:rPr lang="en-US" b="1" dirty="0" smtClean="0">
                <a:latin typeface="Times New Roman" pitchFamily="18" charset="0"/>
                <a:cs typeface="Times New Roman" pitchFamily="18" charset="0"/>
              </a:rPr>
              <a:t>Physiographic features of Bangladesh</a:t>
            </a:r>
            <a:endParaRPr lang="en-US" dirty="0"/>
          </a:p>
        </p:txBody>
      </p:sp>
      <p:sp>
        <p:nvSpPr>
          <p:cNvPr id="3" name="Content Placeholder 2"/>
          <p:cNvSpPr>
            <a:spLocks noGrp="1"/>
          </p:cNvSpPr>
          <p:nvPr>
            <p:ph idx="1"/>
          </p:nvPr>
        </p:nvSpPr>
        <p:spPr>
          <a:xfrm>
            <a:off x="838200" y="1465943"/>
            <a:ext cx="10515600" cy="4711020"/>
          </a:xfrm>
        </p:spPr>
        <p:txBody>
          <a:bodyPr/>
          <a:lstStyle/>
          <a:p>
            <a:pPr marL="514350" indent="-514350">
              <a:buAutoNum type="arabicPeriod"/>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Bangladesh is a low lying and vast plenty area. Its physiographic feature is much diversified. It is mentionable here that the physiographic feature of an area may change in pace of time due to natural and artificial cause.</a:t>
            </a:r>
          </a:p>
          <a:p>
            <a:pPr marL="0" indent="0">
              <a:buNone/>
            </a:pPr>
            <a:r>
              <a:rPr lang="en-US" b="1" dirty="0" smtClean="0">
                <a:latin typeface="Times New Roman" pitchFamily="18" charset="0"/>
                <a:cs typeface="Times New Roman" pitchFamily="18" charset="0"/>
              </a:rPr>
              <a:t>Physiographic Classification</a:t>
            </a:r>
            <a:endParaRPr lang="en-US"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.Tertiary Hills</a:t>
            </a:r>
          </a:p>
          <a:p>
            <a:pPr marL="0" indent="0">
              <a:buNone/>
            </a:pPr>
            <a:r>
              <a:rPr lang="en-US" dirty="0" smtClean="0">
                <a:latin typeface="Times New Roman" pitchFamily="18" charset="0"/>
                <a:cs typeface="Times New Roman" pitchFamily="18" charset="0"/>
              </a:rPr>
              <a:t>2. Pleistocene Hills</a:t>
            </a:r>
          </a:p>
          <a:p>
            <a:pPr marL="0" indent="0">
              <a:buNone/>
            </a:pPr>
            <a:r>
              <a:rPr lang="en-US" dirty="0" smtClean="0">
                <a:latin typeface="Times New Roman" pitchFamily="18" charset="0"/>
                <a:cs typeface="Times New Roman" pitchFamily="18" charset="0"/>
              </a:rPr>
              <a:t>3. Flood Plains</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21801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910316" cy="1143000"/>
          </a:xfrm>
        </p:spPr>
        <p:txBody>
          <a:bodyPr>
            <a:normAutofit fontScale="90000"/>
          </a:bodyPr>
          <a:lstStyle/>
          <a:p>
            <a:pPr algn="r"/>
            <a:r>
              <a:rPr lang="en-US" sz="2800" dirty="0"/>
              <a:t>Physiographic </a:t>
            </a:r>
            <a:r>
              <a:rPr lang="en-US" sz="2800" dirty="0" smtClean="0"/>
              <a:t/>
            </a:r>
            <a:br>
              <a:rPr lang="en-US" sz="2800" dirty="0" smtClean="0"/>
            </a:br>
            <a:r>
              <a:rPr lang="en-US" sz="2800" dirty="0" smtClean="0"/>
              <a:t>features </a:t>
            </a:r>
            <a:r>
              <a:rPr lang="en-US" sz="2800" dirty="0"/>
              <a:t>of </a:t>
            </a:r>
            <a:r>
              <a:rPr lang="en-US" sz="2800" dirty="0" smtClean="0"/>
              <a:t/>
            </a:r>
            <a:br>
              <a:rPr lang="en-US" sz="2800" dirty="0" smtClean="0"/>
            </a:br>
            <a:r>
              <a:rPr lang="en-US" sz="2800" dirty="0" smtClean="0"/>
              <a:t>Bangladesh</a:t>
            </a:r>
            <a:endParaRPr lang="en-US" sz="2800"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811" y="492782"/>
            <a:ext cx="564378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6785652" y="1417638"/>
            <a:ext cx="4495286" cy="4863082"/>
          </a:xfrm>
          <a:prstGeom prst="rect">
            <a:avLst/>
          </a:prstGeom>
        </p:spPr>
      </p:pic>
      <p:sp>
        <p:nvSpPr>
          <p:cNvPr id="5" name="Rectangle 4"/>
          <p:cNvSpPr/>
          <p:nvPr/>
        </p:nvSpPr>
        <p:spPr>
          <a:xfrm>
            <a:off x="6785652" y="6437631"/>
            <a:ext cx="4200051" cy="400110"/>
          </a:xfrm>
          <a:prstGeom prst="rect">
            <a:avLst/>
          </a:prstGeom>
        </p:spPr>
        <p:txBody>
          <a:bodyPr wrap="square">
            <a:spAutoFit/>
          </a:bodyPr>
          <a:lstStyle/>
          <a:p>
            <a:r>
              <a:rPr lang="en-US" sz="2000" dirty="0"/>
              <a:t>NASA satellite Image of Bangladesh</a:t>
            </a:r>
          </a:p>
        </p:txBody>
      </p:sp>
    </p:spTree>
    <p:extLst>
      <p:ext uri="{BB962C8B-B14F-4D97-AF65-F5344CB8AC3E}">
        <p14:creationId xmlns:p14="http://schemas.microsoft.com/office/powerpoint/2010/main" val="132637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3" y="293916"/>
            <a:ext cx="10018713" cy="1055914"/>
          </a:xfrm>
        </p:spPr>
        <p:txBody>
          <a:bodyPr>
            <a:normAutofit/>
          </a:bodyPr>
          <a:lstStyle/>
          <a:p>
            <a:pPr algn="l"/>
            <a:r>
              <a:rPr lang="en-US" sz="3200" b="1" dirty="0">
                <a:latin typeface="Times New Roman" pitchFamily="18" charset="0"/>
                <a:cs typeface="Times New Roman" pitchFamily="18" charset="0"/>
              </a:rPr>
              <a:t>1. Tertiary Hills</a:t>
            </a:r>
            <a:endParaRPr lang="en-US" sz="3200" dirty="0"/>
          </a:p>
        </p:txBody>
      </p:sp>
      <p:sp>
        <p:nvSpPr>
          <p:cNvPr id="3" name="Content Placeholder 2"/>
          <p:cNvSpPr>
            <a:spLocks noGrp="1"/>
          </p:cNvSpPr>
          <p:nvPr>
            <p:ph idx="1"/>
          </p:nvPr>
        </p:nvSpPr>
        <p:spPr>
          <a:xfrm>
            <a:off x="1" y="3265714"/>
            <a:ext cx="11305308" cy="3592286"/>
          </a:xfrm>
        </p:spPr>
        <p:txBody>
          <a:bodyPr>
            <a:normAutofit/>
          </a:bodyPr>
          <a:lstStyle/>
          <a:p>
            <a:pPr algn="just">
              <a:buFontTx/>
              <a:buChar char="•"/>
            </a:pPr>
            <a:r>
              <a:rPr lang="en-US" dirty="0">
                <a:latin typeface="Times New Roman" pitchFamily="18" charset="0"/>
                <a:cs typeface="Times New Roman" pitchFamily="18" charset="0"/>
              </a:rPr>
              <a:t>developed in Tertiary period (35-15 m </a:t>
            </a:r>
            <a:r>
              <a:rPr lang="en-US" dirty="0" err="1">
                <a:latin typeface="Times New Roman" pitchFamily="18" charset="0"/>
                <a:cs typeface="Times New Roman" pitchFamily="18" charset="0"/>
              </a:rPr>
              <a:t>yrs</a:t>
            </a:r>
            <a:r>
              <a:rPr lang="en-US" dirty="0">
                <a:latin typeface="Times New Roman" pitchFamily="18" charset="0"/>
                <a:cs typeface="Times New Roman" pitchFamily="18" charset="0"/>
              </a:rPr>
              <a:t> ago) occupying 12% of the land area</a:t>
            </a:r>
          </a:p>
          <a:p>
            <a:pPr algn="just"/>
            <a:r>
              <a:rPr lang="en-US" dirty="0" smtClean="0">
                <a:latin typeface="Times New Roman" pitchFamily="18" charset="0"/>
                <a:cs typeface="Times New Roman" pitchFamily="18" charset="0"/>
              </a:rPr>
              <a:t>located </a:t>
            </a:r>
            <a:r>
              <a:rPr lang="en-US" dirty="0">
                <a:latin typeface="Times New Roman" pitchFamily="18" charset="0"/>
                <a:cs typeface="Times New Roman" pitchFamily="18" charset="0"/>
              </a:rPr>
              <a:t>mainly in the southeastern regions of </a:t>
            </a:r>
            <a:r>
              <a:rPr lang="en-US" dirty="0" err="1">
                <a:latin typeface="Times New Roman" pitchFamily="18" charset="0"/>
                <a:cs typeface="Times New Roman" pitchFamily="18" charset="0"/>
              </a:rPr>
              <a:t>Ctg</a:t>
            </a:r>
            <a:r>
              <a:rPr lang="en-US" dirty="0">
                <a:latin typeface="Times New Roman" pitchFamily="18" charset="0"/>
                <a:cs typeface="Times New Roman" pitchFamily="18" charset="0"/>
              </a:rPr>
              <a:t> &amp; CHTs and northern part of great Sylhet District.</a:t>
            </a:r>
          </a:p>
          <a:p>
            <a:pPr algn="just"/>
            <a:r>
              <a:rPr lang="en-US" dirty="0" smtClean="0">
                <a:latin typeface="Times New Roman" pitchFamily="18" charset="0"/>
                <a:cs typeface="Times New Roman" pitchFamily="18" charset="0"/>
              </a:rPr>
              <a:t>topography </a:t>
            </a:r>
            <a:r>
              <a:rPr lang="en-US" dirty="0">
                <a:latin typeface="Times New Roman" pitchFamily="18" charset="0"/>
                <a:cs typeface="Times New Roman" pitchFamily="18" charset="0"/>
              </a:rPr>
              <a:t>is largely determined by </a:t>
            </a:r>
            <a:r>
              <a:rPr lang="en-US" dirty="0" smtClean="0">
                <a:latin typeface="Times New Roman" pitchFamily="18" charset="0"/>
                <a:cs typeface="Times New Roman" pitchFamily="18" charset="0"/>
              </a:rPr>
              <a:t>geological </a:t>
            </a:r>
            <a:r>
              <a:rPr lang="en-US" dirty="0">
                <a:latin typeface="Times New Roman" pitchFamily="18" charset="0"/>
                <a:cs typeface="Times New Roman" pitchFamily="18" charset="0"/>
              </a:rPr>
              <a:t>structure (folded, faulted &amp; uplifted) &amp; rock type (sandstone, siltstone &amp; shale of mid-Tertiary age).</a:t>
            </a:r>
          </a:p>
          <a:p>
            <a:pPr algn="just"/>
            <a:r>
              <a:rPr lang="en-US" dirty="0">
                <a:latin typeface="Times New Roman" pitchFamily="18" charset="0"/>
                <a:cs typeface="Times New Roman" pitchFamily="18" charset="0"/>
              </a:rPr>
              <a:t>It is subdivided into three parts-</a:t>
            </a:r>
          </a:p>
          <a:p>
            <a:pPr marL="0" indent="0">
              <a:buNone/>
            </a:pPr>
            <a:r>
              <a:rPr lang="en-US" dirty="0">
                <a:latin typeface="Times New Roman" pitchFamily="18" charset="0"/>
                <a:cs typeface="Times New Roman" pitchFamily="18" charset="0"/>
              </a:rPr>
              <a:t>      1.1 Chittagong and Hill Tract Districts</a:t>
            </a:r>
          </a:p>
          <a:p>
            <a:pPr marL="0" indent="0">
              <a:buNone/>
            </a:pPr>
            <a:r>
              <a:rPr lang="en-US" dirty="0">
                <a:latin typeface="Times New Roman" pitchFamily="18" charset="0"/>
                <a:cs typeface="Times New Roman" pitchFamily="18" charset="0"/>
              </a:rPr>
              <a:t>       1.2 Hill ranges of northeastern Sylhet District</a:t>
            </a:r>
          </a:p>
          <a:p>
            <a:pPr marL="0" indent="0">
              <a:buNone/>
            </a:pPr>
            <a:r>
              <a:rPr lang="en-US" dirty="0">
                <a:latin typeface="Times New Roman" pitchFamily="18" charset="0"/>
                <a:cs typeface="Times New Roman" pitchFamily="18" charset="0"/>
              </a:rPr>
              <a:t>       1.3 Hills along the narrow frontier strip of Sylhet and </a:t>
            </a:r>
            <a:r>
              <a:rPr lang="en-US" dirty="0" err="1" smtClean="0">
                <a:latin typeface="Times New Roman" pitchFamily="18" charset="0"/>
                <a:cs typeface="Times New Roman" pitchFamily="18" charset="0"/>
              </a:rPr>
              <a:t>Mymensingh</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District.</a:t>
            </a:r>
          </a:p>
        </p:txBody>
      </p:sp>
      <p:pic>
        <p:nvPicPr>
          <p:cNvPr id="4" name="Picture 3"/>
          <p:cNvPicPr>
            <a:picLocks noChangeAspect="1"/>
          </p:cNvPicPr>
          <p:nvPr/>
        </p:nvPicPr>
        <p:blipFill>
          <a:blip r:embed="rId2"/>
          <a:stretch>
            <a:fillRect/>
          </a:stretch>
        </p:blipFill>
        <p:spPr>
          <a:xfrm>
            <a:off x="3742713" y="-15832"/>
            <a:ext cx="4957942" cy="3281546"/>
          </a:xfrm>
          <a:prstGeom prst="rect">
            <a:avLst/>
          </a:prstGeom>
        </p:spPr>
      </p:pic>
    </p:spTree>
    <p:extLst>
      <p:ext uri="{BB962C8B-B14F-4D97-AF65-F5344CB8AC3E}">
        <p14:creationId xmlns:p14="http://schemas.microsoft.com/office/powerpoint/2010/main" val="810758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697</TotalTime>
  <Words>1074</Words>
  <Application>Microsoft Office PowerPoint</Application>
  <PresentationFormat>Widescreen</PresentationFormat>
  <Paragraphs>66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vt:lpstr>
      <vt:lpstr>Times New Roman</vt:lpstr>
      <vt:lpstr>Adjacency</vt:lpstr>
      <vt:lpstr>Lecture-3</vt:lpstr>
      <vt:lpstr>PowerPoint Presentation</vt:lpstr>
      <vt:lpstr>Geographical Location of Bangladesh</vt:lpstr>
      <vt:lpstr>Map of Bangladesh</vt:lpstr>
      <vt:lpstr>Area and boundaries</vt:lpstr>
      <vt:lpstr>What is Physiography</vt:lpstr>
      <vt:lpstr>Physiographic features of Bangladesh</vt:lpstr>
      <vt:lpstr>Physiographic  features of  Bangladesh</vt:lpstr>
      <vt:lpstr>1. Tertiary Hills</vt:lpstr>
      <vt:lpstr>PowerPoint Presentation</vt:lpstr>
      <vt:lpstr>PowerPoint Presentation</vt:lpstr>
      <vt:lpstr>PowerPoint Presentation</vt:lpstr>
      <vt:lpstr>PowerPoint Presentation</vt:lpstr>
      <vt:lpstr>2. The Pleistocene Terrace or The Pleistocene Uplands</vt:lpstr>
      <vt:lpstr>2.3. Lalmai Hills </vt:lpstr>
      <vt:lpstr>3. Flood plains</vt:lpstr>
      <vt:lpstr>there are as many as 10 types of flood plains in BD, of which the Ganges plains cover a major part.   </vt:lpstr>
      <vt:lpstr>Old Himalayan Piedmont Plain </vt:lpstr>
      <vt:lpstr>Teesta Fan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Lecture-3</dc:title>
  <dc:creator>Windows User</dc:creator>
  <cp:lastModifiedBy>Windows User</cp:lastModifiedBy>
  <cp:revision>67</cp:revision>
  <cp:lastPrinted>2019-04-29T04:34:22Z</cp:lastPrinted>
  <dcterms:created xsi:type="dcterms:W3CDTF">2017-09-14T04:04:15Z</dcterms:created>
  <dcterms:modified xsi:type="dcterms:W3CDTF">2019-12-30T05:31:01Z</dcterms:modified>
</cp:coreProperties>
</file>